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58" r:id="rId3"/>
  </p:sldMasterIdLst>
  <p:notesMasterIdLst>
    <p:notesMasterId r:id="rId38"/>
  </p:notesMasterIdLst>
  <p:handoutMasterIdLst>
    <p:handoutMasterId r:id="rId39"/>
  </p:handoutMasterIdLst>
  <p:sldIdLst>
    <p:sldId id="256" r:id="rId4"/>
    <p:sldId id="261" r:id="rId5"/>
    <p:sldId id="294" r:id="rId6"/>
    <p:sldId id="259" r:id="rId7"/>
    <p:sldId id="260" r:id="rId8"/>
    <p:sldId id="295" r:id="rId9"/>
    <p:sldId id="297" r:id="rId10"/>
    <p:sldId id="263" r:id="rId11"/>
    <p:sldId id="268" r:id="rId12"/>
    <p:sldId id="272" r:id="rId13"/>
    <p:sldId id="273" r:id="rId14"/>
    <p:sldId id="264" r:id="rId15"/>
    <p:sldId id="274" r:id="rId16"/>
    <p:sldId id="267" r:id="rId17"/>
    <p:sldId id="275" r:id="rId18"/>
    <p:sldId id="277" r:id="rId19"/>
    <p:sldId id="281" r:id="rId20"/>
    <p:sldId id="276" r:id="rId21"/>
    <p:sldId id="278" r:id="rId22"/>
    <p:sldId id="279" r:id="rId23"/>
    <p:sldId id="280" r:id="rId24"/>
    <p:sldId id="282" r:id="rId25"/>
    <p:sldId id="283" r:id="rId26"/>
    <p:sldId id="284" r:id="rId27"/>
    <p:sldId id="288" r:id="rId28"/>
    <p:sldId id="289" r:id="rId29"/>
    <p:sldId id="285" r:id="rId30"/>
    <p:sldId id="290" r:id="rId31"/>
    <p:sldId id="291" r:id="rId32"/>
    <p:sldId id="286" r:id="rId33"/>
    <p:sldId id="287" r:id="rId34"/>
    <p:sldId id="292" r:id="rId35"/>
    <p:sldId id="293" r:id="rId36"/>
    <p:sldId id="25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79C"/>
    <a:srgbClr val="740000"/>
    <a:srgbClr val="820000"/>
    <a:srgbClr val="9E0000"/>
    <a:srgbClr val="803F95"/>
    <a:srgbClr val="D1D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2594" autoAdjust="0"/>
  </p:normalViewPr>
  <p:slideViewPr>
    <p:cSldViewPr snapToGrid="0" snapToObjects="1">
      <p:cViewPr varScale="1">
        <p:scale>
          <a:sx n="95" d="100"/>
          <a:sy n="95" d="100"/>
        </p:scale>
        <p:origin x="21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90E1EB-8A42-B04E-9475-76138D810A33}" type="datetimeFigureOut">
              <a:rPr lang="en-US" smtClean="0"/>
              <a:t>7/21/2017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F4549B-E1FD-B143-93A9-63E8CB00D621}" type="slidenum">
              <a:rPr lang="en-US" smtClean="0"/>
              <a:t>‹#›</a:t>
            </a:fld>
            <a:endParaRPr lang="en-US"/>
          </a:p>
        </p:txBody>
      </p:sp>
    </p:spTree>
    <p:extLst>
      <p:ext uri="{BB962C8B-B14F-4D97-AF65-F5344CB8AC3E}">
        <p14:creationId xmlns:p14="http://schemas.microsoft.com/office/powerpoint/2010/main" val="275517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3A85E-5CC8-4042-ABEE-E6C5CB93345A}" type="datetimeFigureOut">
              <a:rPr lang="en-US" smtClean="0"/>
              <a:t>7/21/2017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DB673-323D-AF4A-88F6-86A65B32A295}" type="slidenum">
              <a:rPr lang="en-US" smtClean="0"/>
              <a:t>‹#›</a:t>
            </a:fld>
            <a:endParaRPr lang="en-US"/>
          </a:p>
        </p:txBody>
      </p:sp>
    </p:spTree>
    <p:extLst>
      <p:ext uri="{BB962C8B-B14F-4D97-AF65-F5344CB8AC3E}">
        <p14:creationId xmlns:p14="http://schemas.microsoft.com/office/powerpoint/2010/main" val="3479156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Look</a:t>
            </a:r>
            <a:r>
              <a:rPr lang="en-US" sz="1200" b="0" i="0" kern="1200" baseline="0" dirty="0">
                <a:solidFill>
                  <a:schemeClr val="tx1"/>
                </a:solidFill>
                <a:effectLst/>
                <a:latin typeface="+mn-lt"/>
                <a:ea typeface="+mn-ea"/>
                <a:cs typeface="+mn-cs"/>
              </a:rPr>
              <a:t> at structured recording of our Master Problem list….. How must of us are doing and How doing it well can facilitate benefits, not just for ourselves and our practices, but all of veterinary medicine.</a:t>
            </a: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Look at common problems with the lists in medical record systems today, and why moving</a:t>
            </a:r>
            <a:r>
              <a:rPr lang="en-US" sz="1200" b="0" i="0" kern="1200" baseline="0" dirty="0">
                <a:solidFill>
                  <a:schemeClr val="tx1"/>
                </a:solidFill>
                <a:effectLst/>
                <a:latin typeface="+mn-lt"/>
                <a:ea typeface="+mn-ea"/>
                <a:cs typeface="+mn-cs"/>
              </a:rPr>
              <a:t> towards the use of an external standard such as the AAHA </a:t>
            </a:r>
            <a:r>
              <a:rPr lang="en-US" sz="1200" b="0" i="0" kern="1200" baseline="0" dirty="0" err="1">
                <a:solidFill>
                  <a:schemeClr val="tx1"/>
                </a:solidFill>
                <a:effectLst/>
                <a:latin typeface="+mn-lt"/>
                <a:ea typeface="+mn-ea"/>
                <a:cs typeface="+mn-cs"/>
              </a:rPr>
              <a:t>Prob</a:t>
            </a:r>
            <a:r>
              <a:rPr lang="en-US" sz="1200" b="0" i="0" kern="1200" baseline="0" dirty="0">
                <a:solidFill>
                  <a:schemeClr val="tx1"/>
                </a:solidFill>
                <a:effectLst/>
                <a:latin typeface="+mn-lt"/>
                <a:ea typeface="+mn-ea"/>
                <a:cs typeface="+mn-cs"/>
              </a:rPr>
              <a:t> and Diagnosis Terms is the right thing to do.</a:t>
            </a:r>
            <a:endParaRPr lang="en-US" dirty="0"/>
          </a:p>
        </p:txBody>
      </p:sp>
      <p:sp>
        <p:nvSpPr>
          <p:cNvPr id="4" name="Slide Number Placeholder 3"/>
          <p:cNvSpPr>
            <a:spLocks noGrp="1"/>
          </p:cNvSpPr>
          <p:nvPr>
            <p:ph type="sldNum" sz="quarter" idx="10"/>
          </p:nvPr>
        </p:nvSpPr>
        <p:spPr/>
        <p:txBody>
          <a:bodyPr/>
          <a:lstStyle/>
          <a:p>
            <a:fld id="{F7CDB673-323D-AF4A-88F6-86A65B32A295}" type="slidenum">
              <a:rPr lang="en-US" smtClean="0"/>
              <a:t>1</a:t>
            </a:fld>
            <a:endParaRPr lang="en-US"/>
          </a:p>
        </p:txBody>
      </p:sp>
    </p:spTree>
    <p:extLst>
      <p:ext uri="{BB962C8B-B14F-4D97-AF65-F5344CB8AC3E}">
        <p14:creationId xmlns:p14="http://schemas.microsoft.com/office/powerpoint/2010/main" val="26991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Veterinarians</a:t>
            </a:r>
            <a:r>
              <a:rPr lang="en-US" baseline="0" dirty="0"/>
              <a:t> and technicians don’t have the time or training to be “in house terminologists”</a:t>
            </a:r>
          </a:p>
          <a:p>
            <a:endParaRPr lang="en-US" baseline="0" dirty="0"/>
          </a:p>
          <a:p>
            <a:r>
              <a:rPr lang="en-US" baseline="0" dirty="0"/>
              <a:t>Other examples: locations like “Fundus” (stomach or eye), “knee” (horse carpus or </a:t>
            </a:r>
            <a:r>
              <a:rPr lang="en-US" baseline="0"/>
              <a:t>dog stifle)</a:t>
            </a:r>
            <a:endParaRPr lang="en-US"/>
          </a:p>
        </p:txBody>
      </p:sp>
      <p:sp>
        <p:nvSpPr>
          <p:cNvPr id="4" name="Slide Number Placeholder 3"/>
          <p:cNvSpPr>
            <a:spLocks noGrp="1"/>
          </p:cNvSpPr>
          <p:nvPr>
            <p:ph type="sldNum" sz="quarter" idx="10"/>
          </p:nvPr>
        </p:nvSpPr>
        <p:spPr/>
        <p:txBody>
          <a:bodyPr/>
          <a:lstStyle/>
          <a:p>
            <a:fld id="{F7CDB673-323D-AF4A-88F6-86A65B32A295}" type="slidenum">
              <a:rPr lang="en-US" smtClean="0"/>
              <a:t>11</a:t>
            </a:fld>
            <a:endParaRPr lang="en-US"/>
          </a:p>
        </p:txBody>
      </p:sp>
    </p:spTree>
    <p:extLst>
      <p:ext uri="{BB962C8B-B14F-4D97-AF65-F5344CB8AC3E}">
        <p14:creationId xmlns:p14="http://schemas.microsoft.com/office/powerpoint/2010/main" val="3828597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a:t>
            </a:r>
            <a:r>
              <a:rPr lang="en-US" baseline="0" dirty="0"/>
              <a:t> our own preferences…. (Boxer Cardiomyopathy v </a:t>
            </a:r>
            <a:r>
              <a:rPr lang="en-US" baseline="0" dirty="0" err="1"/>
              <a:t>Arrhymogenic</a:t>
            </a:r>
            <a:r>
              <a:rPr lang="en-US" baseline="0" dirty="0"/>
              <a:t> …)</a:t>
            </a:r>
            <a:endParaRPr lang="en-US" dirty="0"/>
          </a:p>
        </p:txBody>
      </p:sp>
      <p:sp>
        <p:nvSpPr>
          <p:cNvPr id="4" name="Slide Number Placeholder 3"/>
          <p:cNvSpPr>
            <a:spLocks noGrp="1"/>
          </p:cNvSpPr>
          <p:nvPr>
            <p:ph type="sldNum" sz="quarter" idx="10"/>
          </p:nvPr>
        </p:nvSpPr>
        <p:spPr/>
        <p:txBody>
          <a:bodyPr/>
          <a:lstStyle/>
          <a:p>
            <a:fld id="{F7CDB673-323D-AF4A-88F6-86A65B32A295}" type="slidenum">
              <a:rPr lang="en-US" smtClean="0"/>
              <a:t>18</a:t>
            </a:fld>
            <a:endParaRPr lang="en-US"/>
          </a:p>
        </p:txBody>
      </p:sp>
    </p:spTree>
    <p:extLst>
      <p:ext uri="{BB962C8B-B14F-4D97-AF65-F5344CB8AC3E}">
        <p14:creationId xmlns:p14="http://schemas.microsoft.com/office/powerpoint/2010/main" val="137794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DB673-323D-AF4A-88F6-86A65B32A295}" type="slidenum">
              <a:rPr lang="en-US" smtClean="0"/>
              <a:t>2</a:t>
            </a:fld>
            <a:endParaRPr lang="en-US"/>
          </a:p>
        </p:txBody>
      </p:sp>
    </p:spTree>
    <p:extLst>
      <p:ext uri="{BB962C8B-B14F-4D97-AF65-F5344CB8AC3E}">
        <p14:creationId xmlns:p14="http://schemas.microsoft.com/office/powerpoint/2010/main" val="236236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 phones</a:t>
            </a:r>
            <a:r>
              <a:rPr lang="en-US" baseline="0" dirty="0"/>
              <a:t> and electronic devices organize our lives…carry all important data with us…</a:t>
            </a:r>
          </a:p>
          <a:p>
            <a:endParaRPr lang="en-US" baseline="0" dirty="0"/>
          </a:p>
          <a:p>
            <a:r>
              <a:rPr lang="en-US" baseline="0" dirty="0"/>
              <a:t>Clients are beginning to expect their pets’ data to be electronically portable…</a:t>
            </a:r>
          </a:p>
          <a:p>
            <a:endParaRPr lang="en-US" baseline="0" dirty="0"/>
          </a:p>
          <a:p>
            <a:r>
              <a:rPr lang="en-US" baseline="0" dirty="0"/>
              <a:t>Reality:  Vet EMRs are not capable of </a:t>
            </a:r>
            <a:r>
              <a:rPr lang="en-US" u="sng" baseline="0" dirty="0"/>
              <a:t>truly portable data</a:t>
            </a:r>
          </a:p>
          <a:p>
            <a:endParaRPr lang="en-US" u="sng" baseline="0" dirty="0"/>
          </a:p>
          <a:p>
            <a:r>
              <a:rPr lang="en-US" u="none" baseline="0" dirty="0"/>
              <a:t>Some services mine EMRs (</a:t>
            </a:r>
            <a:r>
              <a:rPr lang="en-US" u="none" baseline="0" dirty="0" err="1"/>
              <a:t>Pattersons</a:t>
            </a:r>
            <a:r>
              <a:rPr lang="en-US" u="none" baseline="0" dirty="0"/>
              <a:t>’ eHealth) and make patient data viewable online for owners, but this data is not transferrable to other clinics or systems.</a:t>
            </a:r>
            <a:endParaRPr lang="en-US" u="none" dirty="0"/>
          </a:p>
          <a:p>
            <a:endParaRPr lang="en-US" dirty="0"/>
          </a:p>
        </p:txBody>
      </p:sp>
      <p:sp>
        <p:nvSpPr>
          <p:cNvPr id="4" name="Slide Number Placeholder 3"/>
          <p:cNvSpPr>
            <a:spLocks noGrp="1"/>
          </p:cNvSpPr>
          <p:nvPr>
            <p:ph type="sldNum" sz="quarter" idx="10"/>
          </p:nvPr>
        </p:nvSpPr>
        <p:spPr/>
        <p:txBody>
          <a:bodyPr/>
          <a:lstStyle/>
          <a:p>
            <a:fld id="{F7CDB673-323D-AF4A-88F6-86A65B32A295}" type="slidenum">
              <a:rPr lang="en-US" smtClean="0"/>
              <a:t>4</a:t>
            </a:fld>
            <a:endParaRPr lang="en-US"/>
          </a:p>
        </p:txBody>
      </p:sp>
    </p:spTree>
    <p:extLst>
      <p:ext uri="{BB962C8B-B14F-4D97-AF65-F5344CB8AC3E}">
        <p14:creationId xmlns:p14="http://schemas.microsoft.com/office/powerpoint/2010/main" val="311103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Truly</a:t>
            </a:r>
            <a:r>
              <a:rPr lang="en-US" baseline="0" dirty="0"/>
              <a:t> Portable Data requires:</a:t>
            </a:r>
          </a:p>
          <a:p>
            <a:r>
              <a:rPr lang="en-US" baseline="0" dirty="0"/>
              <a:t>Means: My data “fits” into your EMR... If I’ve coded diagnoses for a transferred patient, it comes up in searches within YOUR EMR for that patient (can’t do this with a pdf of a case summary)</a:t>
            </a:r>
          </a:p>
          <a:p>
            <a:endParaRPr lang="en-US" baseline="0" dirty="0"/>
          </a:p>
          <a:p>
            <a:pPr marL="0" indent="0">
              <a:buNone/>
            </a:pPr>
            <a:r>
              <a:rPr lang="en-US" baseline="0" dirty="0"/>
              <a:t>Won’t go into the technical details, but Truly Portable Electronic data requires Share Data model, Terminology Standards and Messaging standards</a:t>
            </a:r>
          </a:p>
          <a:p>
            <a:pPr marL="228600" indent="-228600">
              <a:buAutoNum type="arabicPeriod"/>
            </a:pPr>
            <a:endParaRPr lang="en-US" baseline="0" dirty="0"/>
          </a:p>
          <a:p>
            <a:pPr marL="0" indent="0">
              <a:buNone/>
            </a:pPr>
            <a:r>
              <a:rPr lang="en-US" baseline="0" dirty="0"/>
              <a:t>Emailing a pdf of a patient summary is NOT portable data.  You can store and read the file, but you can’t import the individual pieces of data (diagnoses, lab values, weights, </a:t>
            </a:r>
            <a:r>
              <a:rPr lang="en-US" baseline="0" dirty="0" err="1"/>
              <a:t>etc</a:t>
            </a:r>
            <a:r>
              <a:rPr lang="en-US" baseline="0" dirty="0"/>
              <a:t>) into your own system.</a:t>
            </a:r>
            <a:endParaRPr lang="en-US" dirty="0"/>
          </a:p>
        </p:txBody>
      </p:sp>
      <p:sp>
        <p:nvSpPr>
          <p:cNvPr id="4" name="Slide Number Placeholder 3"/>
          <p:cNvSpPr>
            <a:spLocks noGrp="1"/>
          </p:cNvSpPr>
          <p:nvPr>
            <p:ph type="sldNum" sz="quarter" idx="10"/>
          </p:nvPr>
        </p:nvSpPr>
        <p:spPr/>
        <p:txBody>
          <a:bodyPr/>
          <a:lstStyle/>
          <a:p>
            <a:fld id="{F7CDB673-323D-AF4A-88F6-86A65B32A295}" type="slidenum">
              <a:rPr lang="en-US" smtClean="0"/>
              <a:t>5</a:t>
            </a:fld>
            <a:endParaRPr lang="en-US"/>
          </a:p>
        </p:txBody>
      </p:sp>
    </p:spTree>
    <p:extLst>
      <p:ext uri="{BB962C8B-B14F-4D97-AF65-F5344CB8AC3E}">
        <p14:creationId xmlns:p14="http://schemas.microsoft.com/office/powerpoint/2010/main" val="101066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DB673-323D-AF4A-88F6-86A65B32A295}" type="slidenum">
              <a:rPr lang="en-US" smtClean="0"/>
              <a:t>6</a:t>
            </a:fld>
            <a:endParaRPr lang="en-US"/>
          </a:p>
        </p:txBody>
      </p:sp>
    </p:spTree>
    <p:extLst>
      <p:ext uri="{BB962C8B-B14F-4D97-AF65-F5344CB8AC3E}">
        <p14:creationId xmlns:p14="http://schemas.microsoft.com/office/powerpoint/2010/main" val="364736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Master Problem list serves as an important part of nearly all medical records giving a quick historical view of the patient’s medical history. </a:t>
            </a:r>
            <a:endParaRPr lang="en-US" dirty="0"/>
          </a:p>
          <a:p>
            <a:endParaRPr lang="en-US" dirty="0"/>
          </a:p>
        </p:txBody>
      </p:sp>
      <p:sp>
        <p:nvSpPr>
          <p:cNvPr id="4" name="Slide Number Placeholder 3"/>
          <p:cNvSpPr>
            <a:spLocks noGrp="1"/>
          </p:cNvSpPr>
          <p:nvPr>
            <p:ph type="sldNum" sz="quarter" idx="10"/>
          </p:nvPr>
        </p:nvSpPr>
        <p:spPr/>
        <p:txBody>
          <a:bodyPr/>
          <a:lstStyle/>
          <a:p>
            <a:fld id="{F7CDB673-323D-AF4A-88F6-86A65B32A295}" type="slidenum">
              <a:rPr lang="en-US" smtClean="0"/>
              <a:t>7</a:t>
            </a:fld>
            <a:endParaRPr lang="en-US"/>
          </a:p>
        </p:txBody>
      </p:sp>
    </p:spTree>
    <p:extLst>
      <p:ext uri="{BB962C8B-B14F-4D97-AF65-F5344CB8AC3E}">
        <p14:creationId xmlns:p14="http://schemas.microsoft.com/office/powerpoint/2010/main" val="118999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a:t>
            </a:r>
          </a:p>
          <a:p>
            <a:r>
              <a:rPr lang="en-US" dirty="0"/>
              <a:t>Internal consistency</a:t>
            </a:r>
            <a:r>
              <a:rPr lang="en-US" baseline="0" dirty="0"/>
              <a:t> – problems in the problem list….not owner notes, demo info, procedures performed</a:t>
            </a:r>
          </a:p>
          <a:p>
            <a:r>
              <a:rPr lang="en-US" baseline="0" dirty="0"/>
              <a:t>Spelling…. How many ways can we spell diarrhea?</a:t>
            </a:r>
          </a:p>
          <a:p>
            <a:r>
              <a:rPr lang="en-US" baseline="0" dirty="0"/>
              <a:t>Retrieval: with standardization this list of possibilities is already present…cardiac failure vs heart failure, kidney vs renal,.... To retrieval all in free text storage, you have to first think of all the possibilities…..</a:t>
            </a:r>
          </a:p>
          <a:p>
            <a:endParaRPr lang="en-US" baseline="0" dirty="0"/>
          </a:p>
          <a:p>
            <a:r>
              <a:rPr lang="en-US" baseline="0" dirty="0"/>
              <a:t>CONS:</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7CDB673-323D-AF4A-88F6-86A65B32A295}" type="slidenum">
              <a:rPr lang="en-US" smtClean="0"/>
              <a:t>8</a:t>
            </a:fld>
            <a:endParaRPr lang="en-US"/>
          </a:p>
        </p:txBody>
      </p:sp>
    </p:spTree>
    <p:extLst>
      <p:ext uri="{BB962C8B-B14F-4D97-AF65-F5344CB8AC3E}">
        <p14:creationId xmlns:p14="http://schemas.microsoft.com/office/powerpoint/2010/main" val="162411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Veterinarians</a:t>
            </a:r>
            <a:r>
              <a:rPr lang="en-US" baseline="0" dirty="0"/>
              <a:t> and technicians don’t have the time or training to be “in house terminologists”</a:t>
            </a:r>
            <a:endParaRPr lang="en-US" dirty="0"/>
          </a:p>
        </p:txBody>
      </p:sp>
      <p:sp>
        <p:nvSpPr>
          <p:cNvPr id="4" name="Slide Number Placeholder 3"/>
          <p:cNvSpPr>
            <a:spLocks noGrp="1"/>
          </p:cNvSpPr>
          <p:nvPr>
            <p:ph type="sldNum" sz="quarter" idx="10"/>
          </p:nvPr>
        </p:nvSpPr>
        <p:spPr/>
        <p:txBody>
          <a:bodyPr/>
          <a:lstStyle/>
          <a:p>
            <a:fld id="{F7CDB673-323D-AF4A-88F6-86A65B32A295}" type="slidenum">
              <a:rPr lang="en-US" smtClean="0"/>
              <a:t>9</a:t>
            </a:fld>
            <a:endParaRPr lang="en-US"/>
          </a:p>
        </p:txBody>
      </p:sp>
    </p:spTree>
    <p:extLst>
      <p:ext uri="{BB962C8B-B14F-4D97-AF65-F5344CB8AC3E}">
        <p14:creationId xmlns:p14="http://schemas.microsoft.com/office/powerpoint/2010/main" val="159971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Veterinarians</a:t>
            </a:r>
            <a:r>
              <a:rPr lang="en-US" baseline="0" dirty="0"/>
              <a:t> and technicians don’t have the time or training to be “in house terminologists”</a:t>
            </a:r>
          </a:p>
          <a:p>
            <a:endParaRPr lang="en-US" baseline="0" dirty="0"/>
          </a:p>
          <a:p>
            <a:r>
              <a:rPr lang="en-US" baseline="0" dirty="0"/>
              <a:t>Other examples: locations like “Fundus” (stomach or eye), “knee” (horse carpus or dog stifle)</a:t>
            </a:r>
            <a:endParaRPr lang="en-US" dirty="0"/>
          </a:p>
        </p:txBody>
      </p:sp>
      <p:sp>
        <p:nvSpPr>
          <p:cNvPr id="4" name="Slide Number Placeholder 3"/>
          <p:cNvSpPr>
            <a:spLocks noGrp="1"/>
          </p:cNvSpPr>
          <p:nvPr>
            <p:ph type="sldNum" sz="quarter" idx="10"/>
          </p:nvPr>
        </p:nvSpPr>
        <p:spPr/>
        <p:txBody>
          <a:bodyPr/>
          <a:lstStyle/>
          <a:p>
            <a:fld id="{F7CDB673-323D-AF4A-88F6-86A65B32A295}" type="slidenum">
              <a:rPr lang="en-US" smtClean="0"/>
              <a:t>10</a:t>
            </a:fld>
            <a:endParaRPr lang="en-US"/>
          </a:p>
        </p:txBody>
      </p:sp>
    </p:spTree>
    <p:extLst>
      <p:ext uri="{BB962C8B-B14F-4D97-AF65-F5344CB8AC3E}">
        <p14:creationId xmlns:p14="http://schemas.microsoft.com/office/powerpoint/2010/main" val="425081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Slide Number Placeholder 5"/>
          <p:cNvSpPr>
            <a:spLocks noGrp="1"/>
          </p:cNvSpPr>
          <p:nvPr>
            <p:ph type="sldNum" sz="quarter" idx="4"/>
          </p:nvPr>
        </p:nvSpPr>
        <p:spPr>
          <a:xfrm>
            <a:off x="3984449" y="6310227"/>
            <a:ext cx="8185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7F1E63E-D6F1-9D49-91F5-6BE7EFE87CBB}" type="slidenum">
              <a:rPr lang="en-US" smtClean="0"/>
              <a:pPr/>
              <a:t>‹#›</a:t>
            </a:fld>
            <a:endParaRPr lang="en-US"/>
          </a:p>
        </p:txBody>
      </p:sp>
    </p:spTree>
    <p:extLst>
      <p:ext uri="{BB962C8B-B14F-4D97-AF65-F5344CB8AC3E}">
        <p14:creationId xmlns:p14="http://schemas.microsoft.com/office/powerpoint/2010/main" val="382162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984449" y="6310227"/>
            <a:ext cx="8185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7F1E63E-D6F1-9D49-91F5-6BE7EFE87CBB}" type="slidenum">
              <a:rPr lang="en-US" smtClean="0"/>
              <a:pPr/>
              <a:t>‹#›</a:t>
            </a:fld>
            <a:endParaRPr lang="en-US"/>
          </a:p>
        </p:txBody>
      </p:sp>
    </p:spTree>
    <p:extLst>
      <p:ext uri="{BB962C8B-B14F-4D97-AF65-F5344CB8AC3E}">
        <p14:creationId xmlns:p14="http://schemas.microsoft.com/office/powerpoint/2010/main" val="104438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78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p:cNvSpPr>
            <a:spLocks noGrp="1"/>
          </p:cNvSpPr>
          <p:nvPr>
            <p:ph type="ctrTitle"/>
          </p:nvPr>
        </p:nvSpPr>
        <p:spPr>
          <a:xfrm>
            <a:off x="1754138" y="1216001"/>
            <a:ext cx="6888996" cy="720493"/>
          </a:xfrm>
          <a:prstGeom prst="rect">
            <a:avLst/>
          </a:prstGeom>
        </p:spPr>
        <p:txBody>
          <a:bodyPr>
            <a:normAutofit fontScale="90000"/>
          </a:bodyPr>
          <a:lstStyle/>
          <a:p>
            <a:r>
              <a:rPr lang="en-US" dirty="0"/>
              <a:t>Title </a:t>
            </a:r>
          </a:p>
        </p:txBody>
      </p:sp>
      <p:sp>
        <p:nvSpPr>
          <p:cNvPr id="15" name="Subtitle 2"/>
          <p:cNvSpPr>
            <a:spLocks noGrp="1"/>
          </p:cNvSpPr>
          <p:nvPr>
            <p:ph type="subTitle" idx="1"/>
          </p:nvPr>
        </p:nvSpPr>
        <p:spPr>
          <a:xfrm>
            <a:off x="1754138" y="2153425"/>
            <a:ext cx="6888996" cy="805274"/>
          </a:xfrm>
          <a:prstGeom prst="rect">
            <a:avLst/>
          </a:prstGeom>
        </p:spPr>
        <p:txBody>
          <a:bodyPr/>
          <a:lstStyle>
            <a:lvl1pPr marL="0" indent="0" algn="ctr">
              <a:buNone/>
              <a:defRPr>
                <a:solidFill>
                  <a:srgbClr val="7F7F7F"/>
                </a:solidFill>
              </a:defRPr>
            </a:lvl1pPr>
          </a:lstStyle>
          <a:p>
            <a:r>
              <a:rPr lang="en-US" dirty="0"/>
              <a:t>Presenter Name</a:t>
            </a:r>
          </a:p>
        </p:txBody>
      </p:sp>
      <p:sp>
        <p:nvSpPr>
          <p:cNvPr id="16" name="Subtitle 2"/>
          <p:cNvSpPr txBox="1">
            <a:spLocks/>
          </p:cNvSpPr>
          <p:nvPr userDrawn="1"/>
        </p:nvSpPr>
        <p:spPr>
          <a:xfrm>
            <a:off x="1754138" y="3286724"/>
            <a:ext cx="6888996" cy="8052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t>Date</a:t>
            </a:r>
          </a:p>
        </p:txBody>
      </p:sp>
    </p:spTree>
    <p:extLst>
      <p:ext uri="{BB962C8B-B14F-4D97-AF65-F5344CB8AC3E}">
        <p14:creationId xmlns:p14="http://schemas.microsoft.com/office/powerpoint/2010/main" val="342234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622173" y="1119883"/>
            <a:ext cx="5899654" cy="792542"/>
          </a:xfrm>
          <a:prstGeom prst="rect">
            <a:avLst/>
          </a:prstGeom>
        </p:spPr>
        <p:txBody>
          <a:bodyPr>
            <a:normAutofit/>
          </a:bodyPr>
          <a:lstStyle/>
          <a:p>
            <a:r>
              <a:rPr lang="en-US" dirty="0"/>
              <a:t>Thank you</a:t>
            </a:r>
          </a:p>
        </p:txBody>
      </p:sp>
      <p:sp>
        <p:nvSpPr>
          <p:cNvPr id="8" name="Subtitle 5"/>
          <p:cNvSpPr>
            <a:spLocks noGrp="1"/>
          </p:cNvSpPr>
          <p:nvPr>
            <p:ph type="subTitle" idx="1"/>
          </p:nvPr>
        </p:nvSpPr>
        <p:spPr>
          <a:xfrm>
            <a:off x="1371600" y="2232973"/>
            <a:ext cx="6400800" cy="2120646"/>
          </a:xfrm>
          <a:prstGeom prst="rect">
            <a:avLst/>
          </a:prstGeom>
        </p:spPr>
        <p:txBody>
          <a:bodyPr/>
          <a:lstStyle>
            <a:lvl1pPr marL="0" indent="0" algn="ctr">
              <a:buNone/>
              <a:defRPr>
                <a:solidFill>
                  <a:srgbClr val="7F7F7F"/>
                </a:solidFill>
              </a:defRPr>
            </a:lvl1pPr>
          </a:lstStyle>
          <a:p>
            <a:endParaRPr lang="en-US" dirty="0"/>
          </a:p>
        </p:txBody>
      </p:sp>
    </p:spTree>
    <p:extLst>
      <p:ext uri="{BB962C8B-B14F-4D97-AF65-F5344CB8AC3E}">
        <p14:creationId xmlns:p14="http://schemas.microsoft.com/office/powerpoint/2010/main" val="1551637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3724" y="274638"/>
            <a:ext cx="7443076" cy="995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rotWithShape="1">
          <a:blip r:embed="rId5">
            <a:extLst>
              <a:ext uri="{28A0092B-C50C-407E-A947-70E740481C1C}">
                <a14:useLocalDpi xmlns:a14="http://schemas.microsoft.com/office/drawing/2010/main" val="0"/>
              </a:ext>
            </a:extLst>
          </a:blip>
          <a:srcRect b="46019"/>
          <a:stretch/>
        </p:blipFill>
        <p:spPr>
          <a:xfrm>
            <a:off x="8333888" y="5966881"/>
            <a:ext cx="757428" cy="818557"/>
          </a:xfrm>
          <a:prstGeom prst="rect">
            <a:avLst/>
          </a:prstGeom>
        </p:spPr>
      </p:pic>
      <p:sp>
        <p:nvSpPr>
          <p:cNvPr id="5" name="TextBox 4"/>
          <p:cNvSpPr txBox="1"/>
          <p:nvPr userDrawn="1"/>
        </p:nvSpPr>
        <p:spPr>
          <a:xfrm>
            <a:off x="4803005" y="6310227"/>
            <a:ext cx="3646728" cy="369332"/>
          </a:xfrm>
          <a:prstGeom prst="rect">
            <a:avLst/>
          </a:prstGeom>
          <a:noFill/>
        </p:spPr>
        <p:txBody>
          <a:bodyPr wrap="square" rtlCol="0">
            <a:spAutoFit/>
          </a:bodyPr>
          <a:lstStyle/>
          <a:p>
            <a:pPr algn="r"/>
            <a:r>
              <a:rPr lang="en-US" dirty="0">
                <a:solidFill>
                  <a:srgbClr val="803F95"/>
                </a:solidFill>
              </a:rPr>
              <a:t>CVC</a:t>
            </a:r>
            <a:r>
              <a:rPr lang="en-US" baseline="0" dirty="0">
                <a:solidFill>
                  <a:srgbClr val="803F95"/>
                </a:solidFill>
              </a:rPr>
              <a:t> Kansas City, August 26-29, 2016</a:t>
            </a:r>
            <a:endParaRPr lang="en-US" dirty="0">
              <a:solidFill>
                <a:srgbClr val="803F95"/>
              </a:solidFill>
            </a:endParaRPr>
          </a:p>
        </p:txBody>
      </p:sp>
      <p:pic>
        <p:nvPicPr>
          <p:cNvPr id="7" name="Picture 6"/>
          <p:cNvPicPr>
            <a:picLocks noChangeAspect="1"/>
          </p:cNvPicPr>
          <p:nvPr userDrawn="1"/>
        </p:nvPicPr>
        <p:blipFill>
          <a:blip r:embed="rId6"/>
          <a:stretch>
            <a:fillRect/>
          </a:stretch>
        </p:blipFill>
        <p:spPr>
          <a:xfrm>
            <a:off x="35036" y="135541"/>
            <a:ext cx="1364155" cy="1227740"/>
          </a:xfrm>
          <a:prstGeom prst="rect">
            <a:avLst/>
          </a:prstGeom>
        </p:spPr>
      </p:pic>
      <p:sp>
        <p:nvSpPr>
          <p:cNvPr id="8" name="TextBox 7"/>
          <p:cNvSpPr txBox="1"/>
          <p:nvPr userDrawn="1"/>
        </p:nvSpPr>
        <p:spPr>
          <a:xfrm>
            <a:off x="1399191" y="6310227"/>
            <a:ext cx="3293201" cy="369332"/>
          </a:xfrm>
          <a:prstGeom prst="rect">
            <a:avLst/>
          </a:prstGeom>
          <a:noFill/>
        </p:spPr>
        <p:txBody>
          <a:bodyPr wrap="square" rtlCol="0">
            <a:spAutoFit/>
          </a:bodyPr>
          <a:lstStyle/>
          <a:p>
            <a:pPr algn="l"/>
            <a:r>
              <a:rPr lang="en-US" dirty="0" err="1">
                <a:solidFill>
                  <a:schemeClr val="tx1">
                    <a:lumMod val="50000"/>
                    <a:lumOff val="50000"/>
                  </a:schemeClr>
                </a:solidFill>
              </a:rPr>
              <a:t>www.avinformatics.org</a:t>
            </a:r>
            <a:endParaRPr lang="en-US" dirty="0">
              <a:solidFill>
                <a:schemeClr val="tx1">
                  <a:lumMod val="50000"/>
                  <a:lumOff val="50000"/>
                </a:schemeClr>
              </a:solidFill>
            </a:endParaRPr>
          </a:p>
        </p:txBody>
      </p:sp>
      <p:pic>
        <p:nvPicPr>
          <p:cNvPr id="9" name="Picture 8" descr="AVI_logo2016_transparent.png"/>
          <p:cNvPicPr>
            <a:picLocks noChangeAspect="1"/>
          </p:cNvPicPr>
          <p:nvPr userDrawn="1"/>
        </p:nvPicPr>
        <p:blipFill rotWithShape="1">
          <a:blip r:embed="rId7">
            <a:extLst>
              <a:ext uri="{28A0092B-C50C-407E-A947-70E740481C1C}">
                <a14:useLocalDpi xmlns:a14="http://schemas.microsoft.com/office/drawing/2010/main" val="0"/>
              </a:ext>
            </a:extLst>
          </a:blip>
          <a:srcRect r="48724"/>
          <a:stretch/>
        </p:blipFill>
        <p:spPr>
          <a:xfrm>
            <a:off x="127603" y="6087505"/>
            <a:ext cx="1116121" cy="820885"/>
          </a:xfrm>
          <a:prstGeom prst="rect">
            <a:avLst/>
          </a:prstGeom>
        </p:spPr>
      </p:pic>
      <p:sp>
        <p:nvSpPr>
          <p:cNvPr id="6" name="Slide Number Placeholder 5"/>
          <p:cNvSpPr>
            <a:spLocks noGrp="1"/>
          </p:cNvSpPr>
          <p:nvPr>
            <p:ph type="sldNum" sz="quarter" idx="4"/>
          </p:nvPr>
        </p:nvSpPr>
        <p:spPr>
          <a:xfrm>
            <a:off x="3984449" y="6310227"/>
            <a:ext cx="8185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7F1E63E-D6F1-9D49-91F5-6BE7EFE87CBB}" type="slidenum">
              <a:rPr lang="en-US" smtClean="0"/>
              <a:pPr/>
              <a:t>‹#›</a:t>
            </a:fld>
            <a:endParaRPr lang="en-US"/>
          </a:p>
        </p:txBody>
      </p:sp>
    </p:spTree>
    <p:extLst>
      <p:ext uri="{BB962C8B-B14F-4D97-AF65-F5344CB8AC3E}">
        <p14:creationId xmlns:p14="http://schemas.microsoft.com/office/powerpoint/2010/main" val="12144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043" y="3130723"/>
            <a:ext cx="943921" cy="1889741"/>
          </a:xfrm>
          <a:prstGeom prst="rect">
            <a:avLst/>
          </a:prstGeom>
        </p:spPr>
      </p:pic>
      <p:pic>
        <p:nvPicPr>
          <p:cNvPr id="8" name="Picture 7"/>
          <p:cNvPicPr>
            <a:picLocks noChangeAspect="1"/>
          </p:cNvPicPr>
          <p:nvPr userDrawn="1"/>
        </p:nvPicPr>
        <p:blipFill rotWithShape="1">
          <a:blip r:embed="rId4"/>
          <a:srcRect r="34526" b="45351"/>
          <a:stretch/>
        </p:blipFill>
        <p:spPr>
          <a:xfrm>
            <a:off x="242271" y="5118910"/>
            <a:ext cx="1511867" cy="1359403"/>
          </a:xfrm>
          <a:prstGeom prst="rect">
            <a:avLst/>
          </a:prstGeom>
        </p:spPr>
      </p:pic>
      <p:pic>
        <p:nvPicPr>
          <p:cNvPr id="9" name="Picture 8"/>
          <p:cNvPicPr>
            <a:picLocks noChangeAspect="1"/>
          </p:cNvPicPr>
          <p:nvPr userDrawn="1"/>
        </p:nvPicPr>
        <p:blipFill rotWithShape="1">
          <a:blip r:embed="rId4"/>
          <a:srcRect l="11651" t="92565"/>
          <a:stretch/>
        </p:blipFill>
        <p:spPr>
          <a:xfrm>
            <a:off x="475976" y="6484882"/>
            <a:ext cx="2468459" cy="223765"/>
          </a:xfrm>
          <a:prstGeom prst="rect">
            <a:avLst/>
          </a:prstGeom>
        </p:spPr>
      </p:pic>
      <p:sp>
        <p:nvSpPr>
          <p:cNvPr id="10" name="Subtitle 2"/>
          <p:cNvSpPr txBox="1">
            <a:spLocks/>
          </p:cNvSpPr>
          <p:nvPr userDrawn="1"/>
        </p:nvSpPr>
        <p:spPr>
          <a:xfrm>
            <a:off x="1754138" y="3286724"/>
            <a:ext cx="6888996" cy="8052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p>
        </p:txBody>
      </p:sp>
    </p:spTree>
    <p:extLst>
      <p:ext uri="{BB962C8B-B14F-4D97-AF65-F5344CB8AC3E}">
        <p14:creationId xmlns:p14="http://schemas.microsoft.com/office/powerpoint/2010/main" val="195129888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5892" y="6319284"/>
            <a:ext cx="3252216" cy="274320"/>
          </a:xfrm>
          <a:prstGeom prst="rect">
            <a:avLst/>
          </a:prstGeom>
        </p:spPr>
      </p:pic>
      <p:pic>
        <p:nvPicPr>
          <p:cNvPr id="9" name="Picture 8"/>
          <p:cNvPicPr>
            <a:picLocks noChangeAspect="1"/>
          </p:cNvPicPr>
          <p:nvPr userDrawn="1"/>
        </p:nvPicPr>
        <p:blipFill rotWithShape="1">
          <a:blip r:embed="rId4"/>
          <a:srcRect r="30870" b="46309"/>
          <a:stretch/>
        </p:blipFill>
        <p:spPr>
          <a:xfrm>
            <a:off x="3606245" y="4554105"/>
            <a:ext cx="1931510" cy="1616062"/>
          </a:xfrm>
          <a:prstGeom prst="rect">
            <a:avLst/>
          </a:prstGeom>
        </p:spPr>
      </p:pic>
      <p:sp>
        <p:nvSpPr>
          <p:cNvPr id="10" name="Slide Number Placeholder 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D6F95-157C-EB4C-B1FD-6AC1BD2E5249}" type="slidenum">
              <a:rPr lang="en-US" smtClean="0"/>
              <a:t>‹#›</a:t>
            </a:fld>
            <a:endParaRPr lang="en-US"/>
          </a:p>
        </p:txBody>
      </p:sp>
    </p:spTree>
    <p:extLst>
      <p:ext uri="{BB962C8B-B14F-4D97-AF65-F5344CB8AC3E}">
        <p14:creationId xmlns:p14="http://schemas.microsoft.com/office/powerpoint/2010/main" val="3528483133"/>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mailto:jmgreen@vt.edu" TargetMode="External"/><Relationship Id="rId5" Type="http://schemas.openxmlformats.org/officeDocument/2006/relationships/image" Target="../media/image20.jp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43" y="3130723"/>
            <a:ext cx="943921" cy="1889741"/>
          </a:xfrm>
          <a:prstGeom prst="rect">
            <a:avLst/>
          </a:prstGeom>
        </p:spPr>
      </p:pic>
      <p:pic>
        <p:nvPicPr>
          <p:cNvPr id="6" name="Picture 5"/>
          <p:cNvPicPr>
            <a:picLocks noChangeAspect="1"/>
          </p:cNvPicPr>
          <p:nvPr/>
        </p:nvPicPr>
        <p:blipFill rotWithShape="1">
          <a:blip r:embed="rId4"/>
          <a:srcRect r="34526" b="45351"/>
          <a:stretch/>
        </p:blipFill>
        <p:spPr>
          <a:xfrm>
            <a:off x="242271" y="5118910"/>
            <a:ext cx="1511867" cy="1359403"/>
          </a:xfrm>
          <a:prstGeom prst="rect">
            <a:avLst/>
          </a:prstGeom>
        </p:spPr>
      </p:pic>
      <p:pic>
        <p:nvPicPr>
          <p:cNvPr id="7" name="Picture 6"/>
          <p:cNvPicPr>
            <a:picLocks noChangeAspect="1"/>
          </p:cNvPicPr>
          <p:nvPr/>
        </p:nvPicPr>
        <p:blipFill rotWithShape="1">
          <a:blip r:embed="rId4"/>
          <a:srcRect l="11651" t="92565"/>
          <a:stretch/>
        </p:blipFill>
        <p:spPr>
          <a:xfrm>
            <a:off x="475976" y="6484882"/>
            <a:ext cx="2468459" cy="223765"/>
          </a:xfrm>
          <a:prstGeom prst="rect">
            <a:avLst/>
          </a:prstGeom>
        </p:spPr>
      </p:pic>
      <p:sp>
        <p:nvSpPr>
          <p:cNvPr id="12" name="Slide Number Placeholder 11"/>
          <p:cNvSpPr>
            <a:spLocks noGrp="1"/>
          </p:cNvSpPr>
          <p:nvPr>
            <p:ph type="sldNum" sz="quarter" idx="4"/>
          </p:nvPr>
        </p:nvSpPr>
        <p:spPr>
          <a:xfrm>
            <a:off x="4162722" y="6328454"/>
            <a:ext cx="818556" cy="365125"/>
          </a:xfrm>
        </p:spPr>
        <p:txBody>
          <a:bodyPr/>
          <a:lstStyle/>
          <a:p>
            <a:fld id="{87F1E63E-D6F1-9D49-91F5-6BE7EFE87CBB}" type="slidenum">
              <a:rPr lang="en-US" sz="1400" smtClean="0"/>
              <a:pPr/>
              <a:t>1</a:t>
            </a:fld>
            <a:endParaRPr lang="en-US" dirty="0"/>
          </a:p>
        </p:txBody>
      </p:sp>
      <p:sp>
        <p:nvSpPr>
          <p:cNvPr id="14" name="Subtitle 2"/>
          <p:cNvSpPr>
            <a:spLocks noGrp="1"/>
          </p:cNvSpPr>
          <p:nvPr>
            <p:ph type="subTitle" idx="1"/>
          </p:nvPr>
        </p:nvSpPr>
        <p:spPr>
          <a:xfrm>
            <a:off x="2074974" y="3976040"/>
            <a:ext cx="6957060" cy="805274"/>
          </a:xfrm>
        </p:spPr>
        <p:txBody>
          <a:bodyPr>
            <a:normAutofit fontScale="92500" lnSpcReduction="10000"/>
          </a:bodyPr>
          <a:lstStyle/>
          <a:p>
            <a:r>
              <a:rPr lang="en-US" sz="3000" b="1" dirty="0">
                <a:solidFill>
                  <a:srgbClr val="740000"/>
                </a:solidFill>
              </a:rPr>
              <a:t>Julie M. Green, DVM, MS</a:t>
            </a:r>
          </a:p>
          <a:p>
            <a:r>
              <a:rPr lang="en-US" sz="1700" dirty="0">
                <a:solidFill>
                  <a:srgbClr val="740000"/>
                </a:solidFill>
              </a:rPr>
              <a:t>Veterinary Terminology Services Laboratory</a:t>
            </a:r>
          </a:p>
        </p:txBody>
      </p:sp>
      <p:sp>
        <p:nvSpPr>
          <p:cNvPr id="15" name="Subtitle 2"/>
          <p:cNvSpPr txBox="1">
            <a:spLocks/>
          </p:cNvSpPr>
          <p:nvPr/>
        </p:nvSpPr>
        <p:spPr>
          <a:xfrm>
            <a:off x="2074974" y="5957640"/>
            <a:ext cx="6769511" cy="33277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t>August 28, 2016</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151" y="288394"/>
            <a:ext cx="1265502" cy="155347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4969" y="4825242"/>
            <a:ext cx="2517311" cy="507493"/>
          </a:xfrm>
          <a:prstGeom prst="rect">
            <a:avLst/>
          </a:prstGeom>
        </p:spPr>
      </p:pic>
      <p:sp>
        <p:nvSpPr>
          <p:cNvPr id="16" name="Rectangle 4"/>
          <p:cNvSpPr txBox="1">
            <a:spLocks noChangeArrowheads="1"/>
          </p:cNvSpPr>
          <p:nvPr/>
        </p:nvSpPr>
        <p:spPr>
          <a:xfrm>
            <a:off x="2002252" y="1244552"/>
            <a:ext cx="6914953" cy="685800"/>
          </a:xfrm>
          <a:prstGeom prst="rect">
            <a:avLst/>
          </a:prstGeom>
          <a:effectLst>
            <a:outerShdw dist="25399" dir="2700000" algn="ctr" rotWithShape="0">
              <a:schemeClr val="bg2">
                <a:alpha val="31000"/>
              </a:schemeClr>
            </a:outerShdw>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a:t>Your Master Problem List</a:t>
            </a:r>
          </a:p>
        </p:txBody>
      </p:sp>
      <p:sp>
        <p:nvSpPr>
          <p:cNvPr id="17" name="Rectangle 5"/>
          <p:cNvSpPr txBox="1">
            <a:spLocks noChangeArrowheads="1"/>
          </p:cNvSpPr>
          <p:nvPr/>
        </p:nvSpPr>
        <p:spPr>
          <a:xfrm>
            <a:off x="2034540" y="2181877"/>
            <a:ext cx="6809945" cy="6858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altLang="en-US" sz="2800" dirty="0">
                <a:solidFill>
                  <a:schemeClr val="tx1"/>
                </a:solidFill>
              </a:rPr>
              <a:t>Working FOR you or AGAINST you?</a:t>
            </a:r>
          </a:p>
        </p:txBody>
      </p:sp>
      <p:cxnSp>
        <p:nvCxnSpPr>
          <p:cNvPr id="10" name="Straight Connector 9"/>
          <p:cNvCxnSpPr/>
          <p:nvPr/>
        </p:nvCxnSpPr>
        <p:spPr>
          <a:xfrm>
            <a:off x="1969967" y="319410"/>
            <a:ext cx="64573" cy="6073828"/>
          </a:xfrm>
          <a:prstGeom prst="line">
            <a:avLst/>
          </a:prstGeom>
          <a:ln>
            <a:solidFill>
              <a:srgbClr val="24279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67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724" y="274637"/>
            <a:ext cx="7443076" cy="1524665"/>
          </a:xfrm>
        </p:spPr>
        <p:txBody>
          <a:bodyPr/>
          <a:lstStyle/>
          <a:p>
            <a:r>
              <a:rPr lang="en-US" dirty="0"/>
              <a:t>Standardization - The Local List</a:t>
            </a:r>
            <a:br>
              <a:rPr lang="en-US" dirty="0"/>
            </a:br>
            <a:r>
              <a:rPr lang="en-US" sz="2800" dirty="0"/>
              <a:t>User – introduced problem #2: Ambiguity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Overworked veterinarian sees a congested kitten</a:t>
            </a:r>
            <a:endParaRPr lang="en-US" i="1" dirty="0"/>
          </a:p>
          <a:p>
            <a:pPr lvl="1"/>
            <a:r>
              <a:rPr lang="en-US" dirty="0"/>
              <a:t>Searches for “congestion” &amp; doesn’t find it quickly in local list:  manually adds “Congestion”</a:t>
            </a:r>
          </a:p>
          <a:p>
            <a:r>
              <a:rPr lang="en-US" dirty="0"/>
              <a:t>Another busy veterinarian sees a dog with pulmonary congestion</a:t>
            </a:r>
          </a:p>
          <a:p>
            <a:pPr lvl="1"/>
            <a:r>
              <a:rPr lang="en-US" dirty="0"/>
              <a:t>Searches for “congestion” &amp; finds the one added above…records it in his record.</a:t>
            </a:r>
          </a:p>
          <a:p>
            <a:r>
              <a:rPr lang="en-US" dirty="0"/>
              <a:t>Now we have 1 code used for two different disorders</a:t>
            </a:r>
          </a:p>
          <a:p>
            <a:r>
              <a:rPr lang="en-US" dirty="0"/>
              <a:t>Search for “Congestion” returns a mixture of cases – LOSS OF DATA ACCURACY</a:t>
            </a:r>
          </a:p>
        </p:txBody>
      </p:sp>
      <p:sp>
        <p:nvSpPr>
          <p:cNvPr id="4" name="Slide Number Placeholder 3"/>
          <p:cNvSpPr>
            <a:spLocks noGrp="1"/>
          </p:cNvSpPr>
          <p:nvPr>
            <p:ph type="sldNum" sz="quarter" idx="4"/>
          </p:nvPr>
        </p:nvSpPr>
        <p:spPr/>
        <p:txBody>
          <a:bodyPr/>
          <a:lstStyle/>
          <a:p>
            <a:fld id="{87F1E63E-D6F1-9D49-91F5-6BE7EFE87CBB}" type="slidenum">
              <a:rPr lang="en-US" smtClean="0"/>
              <a:pPr/>
              <a:t>10</a:t>
            </a:fld>
            <a:endParaRPr lang="en-US"/>
          </a:p>
        </p:txBody>
      </p:sp>
    </p:spTree>
    <p:extLst>
      <p:ext uri="{BB962C8B-B14F-4D97-AF65-F5344CB8AC3E}">
        <p14:creationId xmlns:p14="http://schemas.microsoft.com/office/powerpoint/2010/main" val="334064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724" y="274637"/>
            <a:ext cx="7443076" cy="1524665"/>
          </a:xfrm>
        </p:spPr>
        <p:txBody>
          <a:bodyPr/>
          <a:lstStyle/>
          <a:p>
            <a:r>
              <a:rPr lang="en-US" dirty="0"/>
              <a:t>Standardization - The Local List</a:t>
            </a:r>
            <a:br>
              <a:rPr lang="en-US" dirty="0"/>
            </a:br>
            <a:r>
              <a:rPr lang="en-US" sz="2800" dirty="0"/>
              <a:t>User – introduced problem #3: Inconsistency</a:t>
            </a:r>
            <a:endParaRPr lang="en-US" dirty="0"/>
          </a:p>
        </p:txBody>
      </p:sp>
      <p:sp>
        <p:nvSpPr>
          <p:cNvPr id="3" name="Content Placeholder 2"/>
          <p:cNvSpPr>
            <a:spLocks noGrp="1"/>
          </p:cNvSpPr>
          <p:nvPr>
            <p:ph idx="1"/>
          </p:nvPr>
        </p:nvSpPr>
        <p:spPr/>
        <p:txBody>
          <a:bodyPr>
            <a:normAutofit/>
          </a:bodyPr>
          <a:lstStyle/>
          <a:p>
            <a:r>
              <a:rPr lang="en-US" dirty="0"/>
              <a:t>Mixture of “types” of codes get added:</a:t>
            </a:r>
          </a:p>
          <a:p>
            <a:pPr lvl="1"/>
            <a:r>
              <a:rPr lang="en-US" dirty="0"/>
              <a:t>Procedures performed (spay, pedicure, AG)</a:t>
            </a:r>
          </a:p>
          <a:p>
            <a:pPr lvl="1"/>
            <a:r>
              <a:rPr lang="en-US" dirty="0"/>
              <a:t>Notes on animal disposition (caution, will bite)</a:t>
            </a:r>
          </a:p>
          <a:p>
            <a:r>
              <a:rPr lang="en-US" dirty="0"/>
              <a:t>NOT “Master Problems” – belong elsewhere</a:t>
            </a:r>
          </a:p>
        </p:txBody>
      </p:sp>
      <p:sp>
        <p:nvSpPr>
          <p:cNvPr id="4" name="Slide Number Placeholder 3"/>
          <p:cNvSpPr>
            <a:spLocks noGrp="1"/>
          </p:cNvSpPr>
          <p:nvPr>
            <p:ph type="sldNum" sz="quarter" idx="4"/>
          </p:nvPr>
        </p:nvSpPr>
        <p:spPr/>
        <p:txBody>
          <a:bodyPr/>
          <a:lstStyle/>
          <a:p>
            <a:fld id="{87F1E63E-D6F1-9D49-91F5-6BE7EFE87CBB}" type="slidenum">
              <a:rPr lang="en-US" smtClean="0"/>
              <a:pPr/>
              <a:t>11</a:t>
            </a:fld>
            <a:endParaRPr lang="en-US"/>
          </a:p>
        </p:txBody>
      </p:sp>
    </p:spTree>
    <p:extLst>
      <p:ext uri="{BB962C8B-B14F-4D97-AF65-F5344CB8AC3E}">
        <p14:creationId xmlns:p14="http://schemas.microsoft.com/office/powerpoint/2010/main" val="126813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723" y="274638"/>
            <a:ext cx="7752793" cy="995362"/>
          </a:xfrm>
        </p:spPr>
        <p:txBody>
          <a:bodyPr>
            <a:normAutofit fontScale="90000"/>
          </a:bodyPr>
          <a:lstStyle/>
          <a:p>
            <a:r>
              <a:rPr lang="en-US" dirty="0"/>
              <a:t>Standardization – The Controlled List</a:t>
            </a:r>
          </a:p>
        </p:txBody>
      </p:sp>
      <p:sp>
        <p:nvSpPr>
          <p:cNvPr id="3" name="Content Placeholder 2"/>
          <p:cNvSpPr>
            <a:spLocks noGrp="1"/>
          </p:cNvSpPr>
          <p:nvPr>
            <p:ph idx="1"/>
          </p:nvPr>
        </p:nvSpPr>
        <p:spPr/>
        <p:txBody>
          <a:bodyPr>
            <a:normAutofit fontScale="70000" lnSpcReduction="20000"/>
          </a:bodyPr>
          <a:lstStyle/>
          <a:p>
            <a:r>
              <a:rPr lang="en-US" dirty="0"/>
              <a:t>“Controlled” list</a:t>
            </a:r>
          </a:p>
          <a:p>
            <a:pPr marL="457200" lvl="1" indent="0">
              <a:buNone/>
            </a:pPr>
            <a:r>
              <a:rPr lang="en-US" dirty="0"/>
              <a:t>Managed using good principles of terminologies</a:t>
            </a:r>
          </a:p>
          <a:p>
            <a:pPr lvl="2"/>
            <a:r>
              <a:rPr lang="en-US" dirty="0"/>
              <a:t>Maintain consistency</a:t>
            </a:r>
          </a:p>
          <a:p>
            <a:pPr lvl="2"/>
            <a:r>
              <a:rPr lang="en-US" dirty="0"/>
              <a:t>Prevent misspellings</a:t>
            </a:r>
          </a:p>
          <a:p>
            <a:pPr lvl="2"/>
            <a:r>
              <a:rPr lang="en-US" dirty="0"/>
              <a:t>Avoid duplication &amp; ambiguity</a:t>
            </a:r>
          </a:p>
          <a:p>
            <a:r>
              <a:rPr lang="en-US" dirty="0"/>
              <a:t>Benefits:</a:t>
            </a:r>
          </a:p>
          <a:p>
            <a:pPr lvl="1"/>
            <a:r>
              <a:rPr lang="en-US" dirty="0">
                <a:solidFill>
                  <a:schemeClr val="tx1">
                    <a:lumMod val="50000"/>
                    <a:lumOff val="50000"/>
                  </a:schemeClr>
                </a:solidFill>
              </a:rPr>
              <a:t>Internal consistency </a:t>
            </a:r>
          </a:p>
          <a:p>
            <a:pPr lvl="1"/>
            <a:r>
              <a:rPr lang="en-US" dirty="0">
                <a:solidFill>
                  <a:schemeClr val="tx1">
                    <a:lumMod val="50000"/>
                    <a:lumOff val="50000"/>
                  </a:schemeClr>
                </a:solidFill>
              </a:rPr>
              <a:t>Prevent common spelling errors</a:t>
            </a:r>
          </a:p>
          <a:p>
            <a:pPr lvl="1"/>
            <a:r>
              <a:rPr lang="en-US" dirty="0">
                <a:solidFill>
                  <a:schemeClr val="tx1">
                    <a:lumMod val="50000"/>
                    <a:lumOff val="50000"/>
                  </a:schemeClr>
                </a:solidFill>
              </a:rPr>
              <a:t>Promotes consistent &amp; reliable retrieval</a:t>
            </a:r>
          </a:p>
          <a:p>
            <a:pPr lvl="1"/>
            <a:r>
              <a:rPr lang="en-US" dirty="0"/>
              <a:t>Can’t be “dismantled” by users accidentally</a:t>
            </a:r>
          </a:p>
          <a:p>
            <a:r>
              <a:rPr lang="en-US" dirty="0"/>
              <a:t>Problems:</a:t>
            </a:r>
          </a:p>
          <a:p>
            <a:pPr lvl="1"/>
            <a:r>
              <a:rPr lang="en-US" dirty="0"/>
              <a:t>Requires trained personnel</a:t>
            </a:r>
          </a:p>
          <a:p>
            <a:pPr lvl="1"/>
            <a:endParaRPr lang="en-US" dirty="0"/>
          </a:p>
          <a:p>
            <a:pPr marL="0" indent="0">
              <a:buNone/>
            </a:pPr>
            <a:r>
              <a:rPr lang="en-US" dirty="0"/>
              <a:t>NOTE: Software must be “locked down” to prevent user changes</a:t>
            </a:r>
          </a:p>
          <a:p>
            <a:endParaRPr lang="en-US" dirty="0"/>
          </a:p>
          <a:p>
            <a:pPr lvl="1"/>
            <a:endParaRPr lang="en-US" dirty="0"/>
          </a:p>
          <a:p>
            <a:endParaRPr lang="en-US" dirty="0"/>
          </a:p>
        </p:txBody>
      </p:sp>
      <p:sp>
        <p:nvSpPr>
          <p:cNvPr id="4" name="Slide Number Placeholder 3"/>
          <p:cNvSpPr>
            <a:spLocks noGrp="1"/>
          </p:cNvSpPr>
          <p:nvPr>
            <p:ph type="sldNum" sz="quarter" idx="4"/>
          </p:nvPr>
        </p:nvSpPr>
        <p:spPr/>
        <p:txBody>
          <a:bodyPr/>
          <a:lstStyle/>
          <a:p>
            <a:fld id="{87F1E63E-D6F1-9D49-91F5-6BE7EFE87CBB}" type="slidenum">
              <a:rPr lang="en-US" smtClean="0"/>
              <a:pPr/>
              <a:t>12</a:t>
            </a:fld>
            <a:endParaRPr lang="en-US"/>
          </a:p>
        </p:txBody>
      </p:sp>
    </p:spTree>
    <p:extLst>
      <p:ext uri="{BB962C8B-B14F-4D97-AF65-F5344CB8AC3E}">
        <p14:creationId xmlns:p14="http://schemas.microsoft.com/office/powerpoint/2010/main" val="216394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723" y="274638"/>
            <a:ext cx="7752793" cy="995362"/>
          </a:xfrm>
        </p:spPr>
        <p:txBody>
          <a:bodyPr>
            <a:normAutofit fontScale="90000"/>
          </a:bodyPr>
          <a:lstStyle/>
          <a:p>
            <a:r>
              <a:rPr lang="en-US" dirty="0"/>
              <a:t>Standardization – The Controlled List</a:t>
            </a:r>
          </a:p>
        </p:txBody>
      </p:sp>
      <p:sp>
        <p:nvSpPr>
          <p:cNvPr id="3" name="Content Placeholder 2"/>
          <p:cNvSpPr>
            <a:spLocks noGrp="1"/>
          </p:cNvSpPr>
          <p:nvPr>
            <p:ph idx="1"/>
          </p:nvPr>
        </p:nvSpPr>
        <p:spPr>
          <a:xfrm>
            <a:off x="2016931" y="1378343"/>
            <a:ext cx="5304504" cy="1880418"/>
          </a:xfrm>
          <a:ln>
            <a:solidFill>
              <a:schemeClr val="tx1"/>
            </a:solidFill>
          </a:ln>
        </p:spPr>
        <p:txBody>
          <a:bodyPr>
            <a:normAutofit/>
          </a:bodyPr>
          <a:lstStyle/>
          <a:p>
            <a:pPr marL="0" indent="0">
              <a:buNone/>
            </a:pPr>
            <a:r>
              <a:rPr lang="en-US" sz="2800" dirty="0"/>
              <a:t>LOCALLY Controlled</a:t>
            </a:r>
          </a:p>
          <a:p>
            <a:pPr>
              <a:spcBef>
                <a:spcPts val="0"/>
              </a:spcBef>
            </a:pPr>
            <a:r>
              <a:rPr lang="en-US" sz="2000" dirty="0"/>
              <a:t>Total control over wording</a:t>
            </a:r>
          </a:p>
          <a:p>
            <a:pPr>
              <a:spcBef>
                <a:spcPts val="0"/>
              </a:spcBef>
            </a:pPr>
            <a:r>
              <a:rPr lang="en-US" sz="2000" dirty="0"/>
              <a:t>No reliance on External entity</a:t>
            </a:r>
          </a:p>
          <a:p>
            <a:pPr>
              <a:spcBef>
                <a:spcPts val="0"/>
              </a:spcBef>
            </a:pPr>
            <a:r>
              <a:rPr lang="en-US" sz="2000" dirty="0"/>
              <a:t>Requires on-staff expertise</a:t>
            </a:r>
          </a:p>
          <a:p>
            <a:pPr>
              <a:spcBef>
                <a:spcPts val="0"/>
              </a:spcBef>
            </a:pPr>
            <a:r>
              <a:rPr lang="en-US" sz="2000" dirty="0"/>
              <a:t>Codes will NOT transfer to other systems</a:t>
            </a:r>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87F1E63E-D6F1-9D49-91F5-6BE7EFE87CBB}" type="slidenum">
              <a:rPr lang="en-US" smtClean="0"/>
              <a:pPr/>
              <a:t>13</a:t>
            </a:fld>
            <a:endParaRPr lang="en-US"/>
          </a:p>
        </p:txBody>
      </p:sp>
      <p:sp>
        <p:nvSpPr>
          <p:cNvPr id="5" name="Content Placeholder 2"/>
          <p:cNvSpPr txBox="1">
            <a:spLocks/>
          </p:cNvSpPr>
          <p:nvPr/>
        </p:nvSpPr>
        <p:spPr>
          <a:xfrm>
            <a:off x="2016931" y="3967693"/>
            <a:ext cx="5304504" cy="2283542"/>
          </a:xfrm>
          <a:prstGeom prst="rect">
            <a:avLst/>
          </a:prstGeom>
          <a:ln>
            <a:solidFill>
              <a:schemeClr val="tx1"/>
            </a:solidFill>
          </a:ln>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500" dirty="0"/>
              <a:t>EXTERNALLY Controlled</a:t>
            </a:r>
          </a:p>
          <a:p>
            <a:pPr>
              <a:lnSpc>
                <a:spcPct val="120000"/>
              </a:lnSpc>
              <a:spcBef>
                <a:spcPts val="0"/>
              </a:spcBef>
            </a:pPr>
            <a:r>
              <a:rPr lang="en-US" dirty="0"/>
              <a:t>Codes are TRULY PORTABLE</a:t>
            </a:r>
          </a:p>
          <a:p>
            <a:pPr>
              <a:lnSpc>
                <a:spcPct val="120000"/>
              </a:lnSpc>
              <a:spcBef>
                <a:spcPts val="0"/>
              </a:spcBef>
            </a:pPr>
            <a:r>
              <a:rPr lang="en-US" dirty="0"/>
              <a:t>Highly trained external terminology expertise</a:t>
            </a:r>
          </a:p>
          <a:p>
            <a:pPr>
              <a:lnSpc>
                <a:spcPct val="120000"/>
              </a:lnSpc>
              <a:spcBef>
                <a:spcPts val="0"/>
              </a:spcBef>
            </a:pPr>
            <a:r>
              <a:rPr lang="en-US" dirty="0"/>
              <a:t>Rely on External entity (submit requests!)</a:t>
            </a:r>
          </a:p>
          <a:p>
            <a:pPr>
              <a:lnSpc>
                <a:spcPct val="120000"/>
              </a:lnSpc>
              <a:spcBef>
                <a:spcPts val="0"/>
              </a:spcBef>
            </a:pPr>
            <a:r>
              <a:rPr lang="en-US" dirty="0"/>
              <a:t>System needs capability of updating (vendor dependent)</a:t>
            </a:r>
          </a:p>
          <a:p>
            <a:pPr>
              <a:lnSpc>
                <a:spcPct val="120000"/>
              </a:lnSpc>
              <a:spcBef>
                <a:spcPts val="0"/>
              </a:spcBef>
            </a:pPr>
            <a:r>
              <a:rPr lang="en-US" dirty="0"/>
              <a:t>Costs of maintenance</a:t>
            </a:r>
          </a:p>
          <a:p>
            <a:pPr marL="0" indent="0">
              <a:buFont typeface="Arial"/>
              <a:buNone/>
            </a:pPr>
            <a:endParaRPr lang="en-US" dirty="0"/>
          </a:p>
          <a:p>
            <a:endParaRPr lang="en-US" dirty="0"/>
          </a:p>
        </p:txBody>
      </p:sp>
      <p:sp>
        <p:nvSpPr>
          <p:cNvPr id="6" name="TextBox 5"/>
          <p:cNvSpPr txBox="1"/>
          <p:nvPr/>
        </p:nvSpPr>
        <p:spPr>
          <a:xfrm>
            <a:off x="4256228" y="3259807"/>
            <a:ext cx="825909" cy="707886"/>
          </a:xfrm>
          <a:prstGeom prst="rect">
            <a:avLst/>
          </a:prstGeom>
          <a:noFill/>
        </p:spPr>
        <p:txBody>
          <a:bodyPr wrap="square" rtlCol="0">
            <a:spAutoFit/>
          </a:bodyPr>
          <a:lstStyle/>
          <a:p>
            <a:r>
              <a:rPr lang="en-US" sz="4000" b="1" dirty="0"/>
              <a:t>VS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236" y="1257698"/>
            <a:ext cx="1674182" cy="5518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672" y="3582374"/>
            <a:ext cx="1068746" cy="1068746"/>
          </a:xfrm>
          <a:prstGeom prst="rect">
            <a:avLst/>
          </a:prstGeom>
        </p:spPr>
      </p:pic>
    </p:spTree>
    <p:extLst>
      <p:ext uri="{BB962C8B-B14F-4D97-AF65-F5344CB8AC3E}">
        <p14:creationId xmlns:p14="http://schemas.microsoft.com/office/powerpoint/2010/main" val="358802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14</a:t>
            </a:fld>
            <a:endParaRPr lang="en-US"/>
          </a:p>
        </p:txBody>
      </p:sp>
      <p:sp>
        <p:nvSpPr>
          <p:cNvPr id="8" name="Title 1"/>
          <p:cNvSpPr txBox="1">
            <a:spLocks/>
          </p:cNvSpPr>
          <p:nvPr/>
        </p:nvSpPr>
        <p:spPr>
          <a:xfrm>
            <a:off x="1233892" y="274638"/>
            <a:ext cx="7202186" cy="9953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Truly Portable Data</a:t>
            </a:r>
          </a:p>
        </p:txBody>
      </p:sp>
      <p:sp>
        <p:nvSpPr>
          <p:cNvPr id="3" name="TextBox 2"/>
          <p:cNvSpPr txBox="1"/>
          <p:nvPr/>
        </p:nvSpPr>
        <p:spPr>
          <a:xfrm>
            <a:off x="2694010" y="1120880"/>
            <a:ext cx="4542503" cy="1446550"/>
          </a:xfrm>
          <a:prstGeom prst="rect">
            <a:avLst/>
          </a:prstGeom>
          <a:noFill/>
        </p:spPr>
        <p:txBody>
          <a:bodyPr wrap="square" rtlCol="0">
            <a:spAutoFit/>
          </a:bodyPr>
          <a:lstStyle/>
          <a:p>
            <a:pPr algn="ctr"/>
            <a:r>
              <a:rPr lang="en-US" sz="4400" dirty="0"/>
              <a:t>=</a:t>
            </a:r>
          </a:p>
          <a:p>
            <a:pPr algn="ctr"/>
            <a:r>
              <a:rPr lang="en-US" sz="4400" dirty="0"/>
              <a:t>External Standard</a:t>
            </a:r>
          </a:p>
        </p:txBody>
      </p:sp>
      <p:sp>
        <p:nvSpPr>
          <p:cNvPr id="13" name="Content Placeholder 2"/>
          <p:cNvSpPr>
            <a:spLocks noGrp="1"/>
          </p:cNvSpPr>
          <p:nvPr>
            <p:ph idx="1"/>
          </p:nvPr>
        </p:nvSpPr>
        <p:spPr>
          <a:xfrm>
            <a:off x="1233892" y="2989006"/>
            <a:ext cx="7452908" cy="3137157"/>
          </a:xfrm>
        </p:spPr>
        <p:txBody>
          <a:bodyPr>
            <a:normAutofit fontScale="85000" lnSpcReduction="20000"/>
          </a:bodyPr>
          <a:lstStyle/>
          <a:p>
            <a:r>
              <a:rPr lang="en-US" dirty="0"/>
              <a:t>Recommended Standard (in US)</a:t>
            </a:r>
          </a:p>
          <a:p>
            <a:pPr lvl="1"/>
            <a:r>
              <a:rPr lang="en-US" dirty="0"/>
              <a:t>SNOMED CT International (VetSCT)</a:t>
            </a:r>
          </a:p>
          <a:p>
            <a:pPr lvl="2"/>
            <a:r>
              <a:rPr lang="en-US" dirty="0"/>
              <a:t>Adopted by US Public Health</a:t>
            </a:r>
          </a:p>
          <a:p>
            <a:pPr lvl="2"/>
            <a:r>
              <a:rPr lang="en-US" dirty="0"/>
              <a:t>U.S. Meaningful Use Guidelines</a:t>
            </a:r>
          </a:p>
          <a:p>
            <a:pPr lvl="2"/>
            <a:r>
              <a:rPr lang="en-US" dirty="0"/>
              <a:t>Only terminology standard that will keep Vet Med compatible with Public Health (and human medicine)</a:t>
            </a:r>
          </a:p>
          <a:p>
            <a:pPr lvl="2"/>
            <a:r>
              <a:rPr lang="en-US" dirty="0"/>
              <a:t>Additional benefits:</a:t>
            </a:r>
          </a:p>
          <a:p>
            <a:pPr lvl="3"/>
            <a:r>
              <a:rPr lang="en-US" dirty="0"/>
              <a:t>Logical structure for advanced querying</a:t>
            </a:r>
          </a:p>
          <a:p>
            <a:pPr lvl="3"/>
            <a:r>
              <a:rPr lang="en-US" dirty="0"/>
              <a:t>Broad network of terminology experts developing and maintaining – high quality terminology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697" y="859113"/>
            <a:ext cx="1131257" cy="1131257"/>
          </a:xfrm>
          <a:prstGeom prst="rect">
            <a:avLst/>
          </a:prstGeom>
        </p:spPr>
      </p:pic>
    </p:spTree>
    <p:extLst>
      <p:ext uri="{BB962C8B-B14F-4D97-AF65-F5344CB8AC3E}">
        <p14:creationId xmlns:p14="http://schemas.microsoft.com/office/powerpoint/2010/main" val="39246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15</a:t>
            </a:fld>
            <a:endParaRPr lang="en-US"/>
          </a:p>
        </p:txBody>
      </p:sp>
      <p:sp>
        <p:nvSpPr>
          <p:cNvPr id="8" name="Title 1"/>
          <p:cNvSpPr txBox="1">
            <a:spLocks/>
          </p:cNvSpPr>
          <p:nvPr/>
        </p:nvSpPr>
        <p:spPr>
          <a:xfrm>
            <a:off x="1233892" y="274638"/>
            <a:ext cx="7202186" cy="9953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Truly Portable Data</a:t>
            </a:r>
          </a:p>
        </p:txBody>
      </p:sp>
      <p:sp>
        <p:nvSpPr>
          <p:cNvPr id="3" name="TextBox 2"/>
          <p:cNvSpPr txBox="1"/>
          <p:nvPr/>
        </p:nvSpPr>
        <p:spPr>
          <a:xfrm>
            <a:off x="2694010" y="1120880"/>
            <a:ext cx="4542503" cy="1446550"/>
          </a:xfrm>
          <a:prstGeom prst="rect">
            <a:avLst/>
          </a:prstGeom>
          <a:noFill/>
        </p:spPr>
        <p:txBody>
          <a:bodyPr wrap="square" rtlCol="0">
            <a:spAutoFit/>
          </a:bodyPr>
          <a:lstStyle/>
          <a:p>
            <a:pPr algn="ctr"/>
            <a:r>
              <a:rPr lang="en-US" sz="4400" dirty="0"/>
              <a:t>=</a:t>
            </a:r>
          </a:p>
          <a:p>
            <a:pPr algn="ctr"/>
            <a:r>
              <a:rPr lang="en-US" sz="4400" dirty="0"/>
              <a:t>External Standard</a:t>
            </a:r>
          </a:p>
        </p:txBody>
      </p:sp>
      <p:sp>
        <p:nvSpPr>
          <p:cNvPr id="13" name="Content Placeholder 2"/>
          <p:cNvSpPr>
            <a:spLocks noGrp="1"/>
          </p:cNvSpPr>
          <p:nvPr>
            <p:ph idx="1"/>
          </p:nvPr>
        </p:nvSpPr>
        <p:spPr>
          <a:xfrm>
            <a:off x="1233892" y="2989006"/>
            <a:ext cx="7452908" cy="3137157"/>
          </a:xfrm>
        </p:spPr>
        <p:txBody>
          <a:bodyPr>
            <a:normAutofit fontScale="85000" lnSpcReduction="20000"/>
          </a:bodyPr>
          <a:lstStyle/>
          <a:p>
            <a:r>
              <a:rPr lang="en-US" dirty="0"/>
              <a:t>For Small Animal General Practice</a:t>
            </a:r>
          </a:p>
          <a:p>
            <a:pPr lvl="1"/>
            <a:r>
              <a:rPr lang="en-US" dirty="0"/>
              <a:t>Problem &amp; Diagnosis Terms (PDT Subset)</a:t>
            </a:r>
          </a:p>
          <a:p>
            <a:pPr lvl="2"/>
            <a:r>
              <a:rPr lang="en-US" dirty="0"/>
              <a:t>Sponsored by AAHA</a:t>
            </a:r>
          </a:p>
          <a:p>
            <a:pPr lvl="2"/>
            <a:r>
              <a:rPr lang="en-US" dirty="0"/>
              <a:t>Subset of concepts &amp; descriptions from SNOMED &amp; VetSCT</a:t>
            </a:r>
          </a:p>
          <a:p>
            <a:pPr lvl="2"/>
            <a:r>
              <a:rPr lang="en-US" dirty="0"/>
              <a:t>Designed for recording problems or diagnoses</a:t>
            </a:r>
          </a:p>
          <a:p>
            <a:pPr lvl="2"/>
            <a:r>
              <a:rPr lang="en-US" dirty="0"/>
              <a:t>Scope does NOT cover:</a:t>
            </a:r>
          </a:p>
          <a:p>
            <a:pPr lvl="3"/>
            <a:r>
              <a:rPr lang="en-US" dirty="0"/>
              <a:t>Specialty practice</a:t>
            </a:r>
          </a:p>
          <a:p>
            <a:pPr lvl="3"/>
            <a:r>
              <a:rPr lang="en-US" dirty="0"/>
              <a:t>Species other than cats &amp; dogs</a:t>
            </a:r>
          </a:p>
          <a:p>
            <a:pPr lvl="2"/>
            <a:r>
              <a:rPr lang="en-US" dirty="0"/>
              <a:t>Feedback so far is positive on coverage, though we expect expansion as more practices use it.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697" y="859113"/>
            <a:ext cx="1131257" cy="1131257"/>
          </a:xfrm>
          <a:prstGeom prst="rect">
            <a:avLst/>
          </a:prstGeom>
        </p:spPr>
      </p:pic>
    </p:spTree>
    <p:extLst>
      <p:ext uri="{BB962C8B-B14F-4D97-AF65-F5344CB8AC3E}">
        <p14:creationId xmlns:p14="http://schemas.microsoft.com/office/powerpoint/2010/main" val="158432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16</a:t>
            </a:fld>
            <a:endParaRPr lang="en-US"/>
          </a:p>
        </p:txBody>
      </p:sp>
      <p:sp>
        <p:nvSpPr>
          <p:cNvPr id="8" name="Title 1"/>
          <p:cNvSpPr txBox="1">
            <a:spLocks/>
          </p:cNvSpPr>
          <p:nvPr/>
        </p:nvSpPr>
        <p:spPr>
          <a:xfrm>
            <a:off x="1233892" y="274638"/>
            <a:ext cx="7202186" cy="9953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Truly Portable Data</a:t>
            </a:r>
          </a:p>
        </p:txBody>
      </p:sp>
      <p:sp>
        <p:nvSpPr>
          <p:cNvPr id="3" name="TextBox 2"/>
          <p:cNvSpPr txBox="1"/>
          <p:nvPr/>
        </p:nvSpPr>
        <p:spPr>
          <a:xfrm>
            <a:off x="2694010" y="1120880"/>
            <a:ext cx="4542503" cy="1446550"/>
          </a:xfrm>
          <a:prstGeom prst="rect">
            <a:avLst/>
          </a:prstGeom>
          <a:noFill/>
        </p:spPr>
        <p:txBody>
          <a:bodyPr wrap="square" rtlCol="0">
            <a:spAutoFit/>
          </a:bodyPr>
          <a:lstStyle/>
          <a:p>
            <a:pPr algn="ctr"/>
            <a:r>
              <a:rPr lang="en-US" sz="4400" dirty="0"/>
              <a:t>=</a:t>
            </a:r>
          </a:p>
          <a:p>
            <a:pPr algn="ctr"/>
            <a:r>
              <a:rPr lang="en-US" sz="4400" dirty="0"/>
              <a:t>External Standard</a:t>
            </a:r>
          </a:p>
        </p:txBody>
      </p:sp>
      <p:sp>
        <p:nvSpPr>
          <p:cNvPr id="13" name="Content Placeholder 2"/>
          <p:cNvSpPr>
            <a:spLocks noGrp="1"/>
          </p:cNvSpPr>
          <p:nvPr>
            <p:ph idx="1"/>
          </p:nvPr>
        </p:nvSpPr>
        <p:spPr>
          <a:xfrm>
            <a:off x="1233892" y="2989006"/>
            <a:ext cx="7452908" cy="3137157"/>
          </a:xfrm>
        </p:spPr>
        <p:txBody>
          <a:bodyPr>
            <a:normAutofit fontScale="85000" lnSpcReduction="10000"/>
          </a:bodyPr>
          <a:lstStyle/>
          <a:p>
            <a:r>
              <a:rPr lang="en-US" dirty="0"/>
              <a:t>For Equine General Practice</a:t>
            </a:r>
          </a:p>
          <a:p>
            <a:pPr lvl="1"/>
            <a:r>
              <a:rPr lang="en-US" dirty="0"/>
              <a:t>Problem &amp; Diagnosis Terms (PDT Subset)</a:t>
            </a:r>
          </a:p>
          <a:p>
            <a:pPr lvl="2"/>
            <a:r>
              <a:rPr lang="en-US" dirty="0"/>
              <a:t>Initially Sponsored by AAEP</a:t>
            </a:r>
          </a:p>
          <a:p>
            <a:pPr lvl="2"/>
            <a:r>
              <a:rPr lang="en-US" dirty="0"/>
              <a:t>Subset of concepts &amp; descriptions from SNOMED &amp; VetSCT</a:t>
            </a:r>
          </a:p>
          <a:p>
            <a:pPr lvl="2"/>
            <a:r>
              <a:rPr lang="en-US" dirty="0"/>
              <a:t>Designed for recording problems or diagnoses</a:t>
            </a:r>
          </a:p>
          <a:p>
            <a:pPr lvl="2"/>
            <a:r>
              <a:rPr lang="en-US" dirty="0"/>
              <a:t>Scope does NOT cover:</a:t>
            </a:r>
          </a:p>
          <a:p>
            <a:pPr lvl="3"/>
            <a:r>
              <a:rPr lang="en-US" dirty="0"/>
              <a:t>Specialty practice</a:t>
            </a:r>
          </a:p>
          <a:p>
            <a:pPr lvl="3"/>
            <a:r>
              <a:rPr lang="en-US" dirty="0"/>
              <a:t>Species other than horses</a:t>
            </a:r>
          </a:p>
          <a:p>
            <a:pPr lvl="2"/>
            <a:r>
              <a:rPr lang="en-US" dirty="0"/>
              <a:t>Being used at EMC (</a:t>
            </a:r>
            <a:r>
              <a:rPr lang="en-US" dirty="0" err="1"/>
              <a:t>VaMdCVM</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697" y="859113"/>
            <a:ext cx="1131257" cy="1131257"/>
          </a:xfrm>
          <a:prstGeom prst="rect">
            <a:avLst/>
          </a:prstGeom>
        </p:spPr>
      </p:pic>
    </p:spTree>
    <p:extLst>
      <p:ext uri="{BB962C8B-B14F-4D97-AF65-F5344CB8AC3E}">
        <p14:creationId xmlns:p14="http://schemas.microsoft.com/office/powerpoint/2010/main" val="272895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024" y="2135316"/>
            <a:ext cx="2505510" cy="2505510"/>
          </a:xfrm>
        </p:spPr>
      </p:pic>
      <p:sp>
        <p:nvSpPr>
          <p:cNvPr id="4" name="Slide Number Placeholder 3"/>
          <p:cNvSpPr>
            <a:spLocks noGrp="1"/>
          </p:cNvSpPr>
          <p:nvPr>
            <p:ph type="sldNum" sz="quarter" idx="4"/>
          </p:nvPr>
        </p:nvSpPr>
        <p:spPr/>
        <p:txBody>
          <a:bodyPr/>
          <a:lstStyle/>
          <a:p>
            <a:fld id="{87F1E63E-D6F1-9D49-91F5-6BE7EFE87CBB}" type="slidenum">
              <a:rPr lang="en-US" smtClean="0"/>
              <a:pPr/>
              <a:t>17</a:t>
            </a:fld>
            <a:endParaRPr lang="en-US"/>
          </a:p>
        </p:txBody>
      </p:sp>
      <p:sp>
        <p:nvSpPr>
          <p:cNvPr id="6" name="TextBox 5"/>
          <p:cNvSpPr txBox="1"/>
          <p:nvPr/>
        </p:nvSpPr>
        <p:spPr>
          <a:xfrm>
            <a:off x="1078385" y="2900516"/>
            <a:ext cx="1946787" cy="369332"/>
          </a:xfrm>
          <a:prstGeom prst="rect">
            <a:avLst/>
          </a:prstGeom>
          <a:noFill/>
        </p:spPr>
        <p:txBody>
          <a:bodyPr wrap="square" rtlCol="0">
            <a:spAutoFit/>
          </a:bodyPr>
          <a:lstStyle/>
          <a:p>
            <a:r>
              <a:rPr lang="en-US" dirty="0"/>
              <a:t>PIMS Problem List</a:t>
            </a:r>
          </a:p>
        </p:txBody>
      </p:sp>
      <p:sp>
        <p:nvSpPr>
          <p:cNvPr id="7" name="TextBox 6"/>
          <p:cNvSpPr txBox="1"/>
          <p:nvPr/>
        </p:nvSpPr>
        <p:spPr>
          <a:xfrm>
            <a:off x="1078385" y="2868250"/>
            <a:ext cx="1946787" cy="369332"/>
          </a:xfrm>
          <a:prstGeom prst="rect">
            <a:avLst/>
          </a:prstGeom>
          <a:noFill/>
        </p:spPr>
        <p:txBody>
          <a:bodyPr wrap="square" rtlCol="0">
            <a:spAutoFit/>
          </a:bodyPr>
          <a:lstStyle/>
          <a:p>
            <a:r>
              <a:rPr lang="en-US" dirty="0" err="1"/>
              <a:t>Prob</a:t>
            </a:r>
            <a:r>
              <a:rPr lang="en-US" dirty="0"/>
              <a:t> &amp; </a:t>
            </a:r>
            <a:r>
              <a:rPr lang="en-US" dirty="0" err="1"/>
              <a:t>Diag</a:t>
            </a:r>
            <a:r>
              <a:rPr lang="en-US" dirty="0"/>
              <a:t> Terms</a:t>
            </a:r>
          </a:p>
        </p:txBody>
      </p:sp>
      <p:sp>
        <p:nvSpPr>
          <p:cNvPr id="8" name="TextBox 7"/>
          <p:cNvSpPr txBox="1"/>
          <p:nvPr/>
        </p:nvSpPr>
        <p:spPr>
          <a:xfrm>
            <a:off x="4100052" y="2275359"/>
            <a:ext cx="4896463" cy="1785104"/>
          </a:xfrm>
          <a:prstGeom prst="rect">
            <a:avLst/>
          </a:prstGeom>
          <a:noFill/>
        </p:spPr>
        <p:txBody>
          <a:bodyPr wrap="square" rtlCol="0">
            <a:spAutoFit/>
          </a:bodyPr>
          <a:lstStyle/>
          <a:p>
            <a:r>
              <a:rPr lang="en-US" sz="2000" b="1" dirty="0"/>
              <a:t>First Step …. Get the Terms in your system</a:t>
            </a:r>
          </a:p>
          <a:p>
            <a:pPr marL="285750" indent="-285750">
              <a:buFont typeface="Arial" panose="020B0604020202020204" pitchFamily="34" charset="0"/>
              <a:buChar char="•"/>
            </a:pPr>
            <a:r>
              <a:rPr lang="en-US" dirty="0"/>
              <a:t>Remove/inactivate current list</a:t>
            </a:r>
          </a:p>
          <a:p>
            <a:pPr marL="285750" indent="-285750">
              <a:buFont typeface="Arial" panose="020B0604020202020204" pitchFamily="34" charset="0"/>
              <a:buChar char="•"/>
            </a:pPr>
            <a:r>
              <a:rPr lang="en-US" dirty="0"/>
              <a:t>Add </a:t>
            </a:r>
            <a:r>
              <a:rPr lang="en-US" dirty="0" err="1"/>
              <a:t>Prob</a:t>
            </a:r>
            <a:r>
              <a:rPr lang="en-US" dirty="0"/>
              <a:t> &amp; </a:t>
            </a:r>
            <a:r>
              <a:rPr lang="en-US" dirty="0" err="1"/>
              <a:t>Diag</a:t>
            </a:r>
            <a:r>
              <a:rPr lang="en-US" dirty="0"/>
              <a:t> Terms</a:t>
            </a:r>
          </a:p>
          <a:p>
            <a:pPr marL="285750" indent="-285750">
              <a:buFont typeface="Arial" panose="020B0604020202020204" pitchFamily="34" charset="0"/>
              <a:buChar char="•"/>
            </a:pPr>
            <a:r>
              <a:rPr lang="en-US" dirty="0"/>
              <a:t>If you’re lucky this is a simple request to your vendor (Cornerstone, Agile/cloud based systems, others??)</a:t>
            </a:r>
          </a:p>
        </p:txBody>
      </p:sp>
    </p:spTree>
    <p:extLst>
      <p:ext uri="{BB962C8B-B14F-4D97-AF65-F5344CB8AC3E}">
        <p14:creationId xmlns:p14="http://schemas.microsoft.com/office/powerpoint/2010/main" val="32017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0-ppt_h/2"/>
                                          </p:val>
                                        </p:tav>
                                      </p:tavLst>
                                    </p:anim>
                                    <p:set>
                                      <p:cBhvr>
                                        <p:cTn id="8" dur="1" fill="hold">
                                          <p:stCondLst>
                                            <p:cond delay="499"/>
                                          </p:stCondLst>
                                        </p:cTn>
                                        <p:tgtEl>
                                          <p:spTgt spid="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
        <p:nvSpPr>
          <p:cNvPr id="3" name="Content Placeholder 2"/>
          <p:cNvSpPr>
            <a:spLocks noGrp="1"/>
          </p:cNvSpPr>
          <p:nvPr>
            <p:ph idx="1"/>
          </p:nvPr>
        </p:nvSpPr>
        <p:spPr/>
        <p:txBody>
          <a:bodyPr/>
          <a:lstStyle/>
          <a:p>
            <a:r>
              <a:rPr lang="en-US" dirty="0"/>
              <a:t>Use Limited by what Current Systems can do</a:t>
            </a:r>
          </a:p>
          <a:p>
            <a:pPr lvl="1"/>
            <a:r>
              <a:rPr lang="en-US" dirty="0"/>
              <a:t>Limitation #1: store only 1 term per identifier</a:t>
            </a:r>
          </a:p>
          <a:p>
            <a:pPr lvl="2"/>
            <a:r>
              <a:rPr lang="en-US" dirty="0"/>
              <a:t>PDT Subset provides multiple terms for each concept</a:t>
            </a:r>
          </a:p>
          <a:p>
            <a:pPr lvl="2"/>
            <a:r>
              <a:rPr lang="en-US" dirty="0"/>
              <a:t>Current systems force a single visible term</a:t>
            </a:r>
          </a:p>
          <a:p>
            <a:pPr lvl="2"/>
            <a:r>
              <a:rPr lang="en-US" dirty="0"/>
              <a:t>Most use the “Preferred” term chosen by the PDT Editorial Board (specified in the files)</a:t>
            </a:r>
          </a:p>
        </p:txBody>
      </p:sp>
      <p:sp>
        <p:nvSpPr>
          <p:cNvPr id="4" name="Slide Number Placeholder 3"/>
          <p:cNvSpPr>
            <a:spLocks noGrp="1"/>
          </p:cNvSpPr>
          <p:nvPr>
            <p:ph type="sldNum" sz="quarter" idx="4"/>
          </p:nvPr>
        </p:nvSpPr>
        <p:spPr/>
        <p:txBody>
          <a:bodyPr/>
          <a:lstStyle/>
          <a:p>
            <a:fld id="{87F1E63E-D6F1-9D49-91F5-6BE7EFE87CBB}" type="slidenum">
              <a:rPr lang="en-US" smtClean="0"/>
              <a:pPr/>
              <a:t>18</a:t>
            </a:fld>
            <a:endParaRPr lang="en-US"/>
          </a:p>
        </p:txBody>
      </p:sp>
      <p:sp>
        <p:nvSpPr>
          <p:cNvPr id="5" name="TextBox 4"/>
          <p:cNvSpPr txBox="1"/>
          <p:nvPr/>
        </p:nvSpPr>
        <p:spPr>
          <a:xfrm>
            <a:off x="1081547" y="4680155"/>
            <a:ext cx="7354529" cy="1200329"/>
          </a:xfrm>
          <a:prstGeom prst="rect">
            <a:avLst/>
          </a:prstGeom>
        </p:spPr>
        <p:txBody>
          <a:bodyPr wrap="square" rtlCol="0">
            <a:spAutoFit/>
          </a:bodyPr>
          <a:lstStyle/>
          <a:p>
            <a:r>
              <a:rPr lang="en-US" dirty="0"/>
              <a:t>Example:</a:t>
            </a:r>
          </a:p>
          <a:p>
            <a:r>
              <a:rPr lang="en-US" dirty="0"/>
              <a:t>	Concept ID: 281170005</a:t>
            </a:r>
          </a:p>
          <a:p>
            <a:r>
              <a:rPr lang="en-US" dirty="0"/>
              <a:t>	Preferred Term:  Boxer cardiomyopathy</a:t>
            </a:r>
          </a:p>
          <a:p>
            <a:r>
              <a:rPr lang="en-US" dirty="0"/>
              <a:t>	Acceptable Term(s):  Arrhythmogenic right ventricular cardiomyopathy </a:t>
            </a:r>
          </a:p>
        </p:txBody>
      </p:sp>
    </p:spTree>
    <p:extLst>
      <p:ext uri="{BB962C8B-B14F-4D97-AF65-F5344CB8AC3E}">
        <p14:creationId xmlns:p14="http://schemas.microsoft.com/office/powerpoint/2010/main" val="19449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
        <p:nvSpPr>
          <p:cNvPr id="3" name="Content Placeholder 2"/>
          <p:cNvSpPr>
            <a:spLocks noGrp="1"/>
          </p:cNvSpPr>
          <p:nvPr>
            <p:ph idx="1"/>
          </p:nvPr>
        </p:nvSpPr>
        <p:spPr/>
        <p:txBody>
          <a:bodyPr/>
          <a:lstStyle/>
          <a:p>
            <a:r>
              <a:rPr lang="en-US" dirty="0"/>
              <a:t>Use Limited by what Current Systems can do</a:t>
            </a:r>
          </a:p>
          <a:p>
            <a:pPr lvl="1"/>
            <a:r>
              <a:rPr lang="en-US" dirty="0"/>
              <a:t>Limitation #2: size of identifier is limited</a:t>
            </a:r>
          </a:p>
          <a:p>
            <a:pPr lvl="2"/>
            <a:r>
              <a:rPr lang="en-US" dirty="0"/>
              <a:t>SNOMED Identifiers are 64-bit integers</a:t>
            </a:r>
          </a:p>
          <a:p>
            <a:pPr lvl="2"/>
            <a:r>
              <a:rPr lang="en-US" dirty="0"/>
              <a:t>Ex: Cornerstone altered the identifiers to fit their field</a:t>
            </a:r>
          </a:p>
        </p:txBody>
      </p:sp>
      <p:sp>
        <p:nvSpPr>
          <p:cNvPr id="4" name="Slide Number Placeholder 3"/>
          <p:cNvSpPr>
            <a:spLocks noGrp="1"/>
          </p:cNvSpPr>
          <p:nvPr>
            <p:ph type="sldNum" sz="quarter" idx="4"/>
          </p:nvPr>
        </p:nvSpPr>
        <p:spPr/>
        <p:txBody>
          <a:bodyPr/>
          <a:lstStyle/>
          <a:p>
            <a:fld id="{87F1E63E-D6F1-9D49-91F5-6BE7EFE87CBB}" type="slidenum">
              <a:rPr lang="en-US" smtClean="0"/>
              <a:pPr/>
              <a:t>19</a:t>
            </a:fld>
            <a:endParaRPr lang="en-US"/>
          </a:p>
        </p:txBody>
      </p:sp>
      <p:sp>
        <p:nvSpPr>
          <p:cNvPr id="5" name="TextBox 4"/>
          <p:cNvSpPr txBox="1"/>
          <p:nvPr/>
        </p:nvSpPr>
        <p:spPr>
          <a:xfrm>
            <a:off x="1081547" y="4680155"/>
            <a:ext cx="7354529" cy="1477328"/>
          </a:xfrm>
          <a:prstGeom prst="rect">
            <a:avLst/>
          </a:prstGeom>
        </p:spPr>
        <p:txBody>
          <a:bodyPr wrap="square" rtlCol="0">
            <a:spAutoFit/>
          </a:bodyPr>
          <a:lstStyle/>
          <a:p>
            <a:r>
              <a:rPr lang="en-US" dirty="0"/>
              <a:t>Example:</a:t>
            </a:r>
          </a:p>
          <a:p>
            <a:r>
              <a:rPr lang="en-US" dirty="0"/>
              <a:t>	Concept ID: 334421000009101</a:t>
            </a:r>
          </a:p>
          <a:p>
            <a:r>
              <a:rPr lang="en-US" dirty="0"/>
              <a:t>	Preferred Term:  Feline leukemia virus infection</a:t>
            </a:r>
          </a:p>
          <a:p>
            <a:endParaRPr lang="en-US" dirty="0"/>
          </a:p>
          <a:p>
            <a:r>
              <a:rPr lang="en-US" dirty="0"/>
              <a:t>	Cornerstone ID: 33442-101</a:t>
            </a:r>
          </a:p>
        </p:txBody>
      </p:sp>
    </p:spTree>
    <p:extLst>
      <p:ext uri="{BB962C8B-B14F-4D97-AF65-F5344CB8AC3E}">
        <p14:creationId xmlns:p14="http://schemas.microsoft.com/office/powerpoint/2010/main" val="33918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2</a:t>
            </a:fld>
            <a:endParaRPr lang="en-US"/>
          </a:p>
        </p:txBody>
      </p:sp>
      <p:sp>
        <p:nvSpPr>
          <p:cNvPr id="7" name="TextBox 6"/>
          <p:cNvSpPr txBox="1"/>
          <p:nvPr/>
        </p:nvSpPr>
        <p:spPr>
          <a:xfrm>
            <a:off x="264178" y="1609025"/>
            <a:ext cx="8259097" cy="2939266"/>
          </a:xfrm>
          <a:prstGeom prst="rect">
            <a:avLst/>
          </a:prstGeom>
          <a:noFill/>
        </p:spPr>
        <p:txBody>
          <a:bodyPr wrap="square" rtlCol="0">
            <a:spAutoFit/>
          </a:bodyPr>
          <a:lstStyle/>
          <a:p>
            <a:r>
              <a:rPr lang="en-US" sz="2400" dirty="0"/>
              <a:t>	</a:t>
            </a:r>
            <a:r>
              <a:rPr lang="en-US" sz="3200" dirty="0"/>
              <a:t>The Master Problem List</a:t>
            </a:r>
          </a:p>
          <a:p>
            <a:pPr>
              <a:spcAft>
                <a:spcPts val="600"/>
              </a:spcAft>
            </a:pPr>
            <a:r>
              <a:rPr lang="en-US" sz="3200" dirty="0"/>
              <a:t>				The Diagnosis List</a:t>
            </a:r>
          </a:p>
          <a:p>
            <a:pPr>
              <a:spcAft>
                <a:spcPts val="600"/>
              </a:spcAft>
            </a:pPr>
            <a:r>
              <a:rPr lang="en-US" sz="3200" dirty="0"/>
              <a:t>						Differential Diagnosis List</a:t>
            </a:r>
          </a:p>
          <a:p>
            <a:pPr>
              <a:spcAft>
                <a:spcPts val="600"/>
              </a:spcAft>
            </a:pPr>
            <a:endParaRPr lang="en-US" sz="2400" dirty="0"/>
          </a:p>
          <a:p>
            <a:r>
              <a:rPr lang="en-US" sz="3200" i="1" dirty="0">
                <a:solidFill>
                  <a:schemeClr val="tx1">
                    <a:lumMod val="50000"/>
                    <a:lumOff val="50000"/>
                  </a:schemeClr>
                </a:solidFill>
              </a:rPr>
              <a:t>      “Things that are Wrong with our Patients”</a:t>
            </a:r>
          </a:p>
          <a:p>
            <a:endParaRPr lang="en-US" dirty="0"/>
          </a:p>
        </p:txBody>
      </p:sp>
      <p:sp>
        <p:nvSpPr>
          <p:cNvPr id="5" name="Title 1"/>
          <p:cNvSpPr>
            <a:spLocks noGrp="1"/>
          </p:cNvSpPr>
          <p:nvPr>
            <p:ph type="title"/>
          </p:nvPr>
        </p:nvSpPr>
        <p:spPr>
          <a:xfrm>
            <a:off x="1243724" y="274638"/>
            <a:ext cx="7443076" cy="995362"/>
          </a:xfrm>
        </p:spPr>
        <p:txBody>
          <a:bodyPr/>
          <a:lstStyle/>
          <a:p>
            <a:r>
              <a:rPr lang="en-US" dirty="0"/>
              <a:t>“The Master Problem List”</a:t>
            </a:r>
          </a:p>
        </p:txBody>
      </p:sp>
    </p:spTree>
    <p:extLst>
      <p:ext uri="{BB962C8B-B14F-4D97-AF65-F5344CB8AC3E}">
        <p14:creationId xmlns:p14="http://schemas.microsoft.com/office/powerpoint/2010/main" val="26508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
        <p:nvSpPr>
          <p:cNvPr id="3" name="Content Placeholder 2"/>
          <p:cNvSpPr>
            <a:spLocks noGrp="1"/>
          </p:cNvSpPr>
          <p:nvPr>
            <p:ph idx="1"/>
          </p:nvPr>
        </p:nvSpPr>
        <p:spPr/>
        <p:txBody>
          <a:bodyPr/>
          <a:lstStyle/>
          <a:p>
            <a:r>
              <a:rPr lang="en-US" dirty="0"/>
              <a:t>Use Limited by what Current Systems can do</a:t>
            </a:r>
          </a:p>
          <a:p>
            <a:pPr lvl="1"/>
            <a:r>
              <a:rPr lang="en-US" dirty="0"/>
              <a:t>Limitation #3: update capability remains to be seen</a:t>
            </a:r>
          </a:p>
          <a:p>
            <a:pPr lvl="2"/>
            <a:r>
              <a:rPr lang="en-US" dirty="0"/>
              <a:t>PDT Subsets are updated twice a year</a:t>
            </a:r>
          </a:p>
          <a:p>
            <a:pPr lvl="2"/>
            <a:r>
              <a:rPr lang="en-US" dirty="0"/>
              <a:t>PIMS systems updated ???</a:t>
            </a:r>
          </a:p>
        </p:txBody>
      </p:sp>
      <p:sp>
        <p:nvSpPr>
          <p:cNvPr id="4" name="Slide Number Placeholder 3"/>
          <p:cNvSpPr>
            <a:spLocks noGrp="1"/>
          </p:cNvSpPr>
          <p:nvPr>
            <p:ph type="sldNum" sz="quarter" idx="4"/>
          </p:nvPr>
        </p:nvSpPr>
        <p:spPr/>
        <p:txBody>
          <a:bodyPr/>
          <a:lstStyle/>
          <a:p>
            <a:fld id="{87F1E63E-D6F1-9D49-91F5-6BE7EFE87CBB}" type="slidenum">
              <a:rPr lang="en-US" smtClean="0"/>
              <a:pPr/>
              <a:t>20</a:t>
            </a:fld>
            <a:endParaRPr lang="en-US"/>
          </a:p>
        </p:txBody>
      </p:sp>
    </p:spTree>
    <p:extLst>
      <p:ext uri="{BB962C8B-B14F-4D97-AF65-F5344CB8AC3E}">
        <p14:creationId xmlns:p14="http://schemas.microsoft.com/office/powerpoint/2010/main" val="334569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024" y="2135316"/>
            <a:ext cx="2505510" cy="2505510"/>
          </a:xfrm>
        </p:spPr>
      </p:pic>
      <p:sp>
        <p:nvSpPr>
          <p:cNvPr id="4" name="Slide Number Placeholder 3"/>
          <p:cNvSpPr>
            <a:spLocks noGrp="1"/>
          </p:cNvSpPr>
          <p:nvPr>
            <p:ph type="sldNum" sz="quarter" idx="4"/>
          </p:nvPr>
        </p:nvSpPr>
        <p:spPr/>
        <p:txBody>
          <a:bodyPr/>
          <a:lstStyle/>
          <a:p>
            <a:fld id="{87F1E63E-D6F1-9D49-91F5-6BE7EFE87CBB}" type="slidenum">
              <a:rPr lang="en-US" smtClean="0"/>
              <a:pPr/>
              <a:t>21</a:t>
            </a:fld>
            <a:endParaRPr lang="en-US"/>
          </a:p>
        </p:txBody>
      </p:sp>
      <p:sp>
        <p:nvSpPr>
          <p:cNvPr id="9" name="TextBox 8"/>
          <p:cNvSpPr txBox="1"/>
          <p:nvPr/>
        </p:nvSpPr>
        <p:spPr>
          <a:xfrm>
            <a:off x="1078385" y="2868250"/>
            <a:ext cx="1946787" cy="369332"/>
          </a:xfrm>
          <a:prstGeom prst="rect">
            <a:avLst/>
          </a:prstGeom>
          <a:noFill/>
        </p:spPr>
        <p:txBody>
          <a:bodyPr wrap="square" rtlCol="0">
            <a:spAutoFit/>
          </a:bodyPr>
          <a:lstStyle/>
          <a:p>
            <a:r>
              <a:rPr lang="en-US" dirty="0" err="1"/>
              <a:t>Prob</a:t>
            </a:r>
            <a:r>
              <a:rPr lang="en-US" dirty="0"/>
              <a:t> &amp; </a:t>
            </a:r>
            <a:r>
              <a:rPr lang="en-US" dirty="0" err="1"/>
              <a:t>Diag</a:t>
            </a:r>
            <a:r>
              <a:rPr lang="en-US" dirty="0"/>
              <a:t> Terms</a:t>
            </a:r>
          </a:p>
        </p:txBody>
      </p:sp>
      <p:sp>
        <p:nvSpPr>
          <p:cNvPr id="10" name="TextBox 9"/>
          <p:cNvSpPr txBox="1"/>
          <p:nvPr/>
        </p:nvSpPr>
        <p:spPr>
          <a:xfrm>
            <a:off x="4100052" y="2275359"/>
            <a:ext cx="4896463" cy="1785104"/>
          </a:xfrm>
          <a:prstGeom prst="rect">
            <a:avLst/>
          </a:prstGeom>
          <a:noFill/>
        </p:spPr>
        <p:txBody>
          <a:bodyPr wrap="square" rtlCol="0">
            <a:spAutoFit/>
          </a:bodyPr>
          <a:lstStyle/>
          <a:p>
            <a:r>
              <a:rPr lang="en-US" sz="2000" b="1" dirty="0"/>
              <a:t>First Step …. Get the Terms in your system</a:t>
            </a:r>
          </a:p>
          <a:p>
            <a:pPr marL="285750" indent="-285750">
              <a:buFont typeface="Arial" panose="020B0604020202020204" pitchFamily="34" charset="0"/>
              <a:buChar char="•"/>
            </a:pPr>
            <a:r>
              <a:rPr lang="en-US" dirty="0"/>
              <a:t>No Batch import options (that I’m aware of)</a:t>
            </a:r>
          </a:p>
          <a:p>
            <a:pPr marL="285750" indent="-285750">
              <a:buFont typeface="Arial" panose="020B0604020202020204" pitchFamily="34" charset="0"/>
              <a:buChar char="•"/>
            </a:pPr>
            <a:r>
              <a:rPr lang="en-US" dirty="0"/>
              <a:t>Vendors may offer to load via support (Cornerstone)</a:t>
            </a:r>
          </a:p>
          <a:p>
            <a:pPr marL="285750" indent="-285750">
              <a:buFont typeface="Arial" panose="020B0604020202020204" pitchFamily="34" charset="0"/>
              <a:buChar char="•"/>
            </a:pPr>
            <a:r>
              <a:rPr lang="en-US" dirty="0"/>
              <a:t>Manual entry is most common (one code at a time)</a:t>
            </a:r>
          </a:p>
        </p:txBody>
      </p:sp>
    </p:spTree>
    <p:extLst>
      <p:ext uri="{BB962C8B-B14F-4D97-AF65-F5344CB8AC3E}">
        <p14:creationId xmlns:p14="http://schemas.microsoft.com/office/powerpoint/2010/main" val="11932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024" y="2135316"/>
            <a:ext cx="2505510" cy="2505510"/>
          </a:xfrm>
        </p:spPr>
      </p:pic>
      <p:sp>
        <p:nvSpPr>
          <p:cNvPr id="4" name="Slide Number Placeholder 3"/>
          <p:cNvSpPr>
            <a:spLocks noGrp="1"/>
          </p:cNvSpPr>
          <p:nvPr>
            <p:ph type="sldNum" sz="quarter" idx="4"/>
          </p:nvPr>
        </p:nvSpPr>
        <p:spPr/>
        <p:txBody>
          <a:bodyPr/>
          <a:lstStyle/>
          <a:p>
            <a:fld id="{87F1E63E-D6F1-9D49-91F5-6BE7EFE87CBB}" type="slidenum">
              <a:rPr lang="en-US" smtClean="0"/>
              <a:pPr/>
              <a:t>22</a:t>
            </a:fld>
            <a:endParaRPr lang="en-US"/>
          </a:p>
        </p:txBody>
      </p:sp>
      <p:sp>
        <p:nvSpPr>
          <p:cNvPr id="9" name="TextBox 8"/>
          <p:cNvSpPr txBox="1"/>
          <p:nvPr/>
        </p:nvSpPr>
        <p:spPr>
          <a:xfrm>
            <a:off x="1078385" y="2868250"/>
            <a:ext cx="1946787" cy="369332"/>
          </a:xfrm>
          <a:prstGeom prst="rect">
            <a:avLst/>
          </a:prstGeom>
          <a:noFill/>
        </p:spPr>
        <p:txBody>
          <a:bodyPr wrap="square" rtlCol="0">
            <a:spAutoFit/>
          </a:bodyPr>
          <a:lstStyle/>
          <a:p>
            <a:r>
              <a:rPr lang="en-US" dirty="0" err="1"/>
              <a:t>Prob</a:t>
            </a:r>
            <a:r>
              <a:rPr lang="en-US" dirty="0"/>
              <a:t> &amp; </a:t>
            </a:r>
            <a:r>
              <a:rPr lang="en-US" dirty="0" err="1"/>
              <a:t>Diag</a:t>
            </a:r>
            <a:r>
              <a:rPr lang="en-US" dirty="0"/>
              <a:t> Terms</a:t>
            </a:r>
          </a:p>
        </p:txBody>
      </p:sp>
      <p:sp>
        <p:nvSpPr>
          <p:cNvPr id="10" name="TextBox 9"/>
          <p:cNvSpPr txBox="1"/>
          <p:nvPr/>
        </p:nvSpPr>
        <p:spPr>
          <a:xfrm>
            <a:off x="4100052" y="2275359"/>
            <a:ext cx="4896463" cy="400110"/>
          </a:xfrm>
          <a:prstGeom prst="rect">
            <a:avLst/>
          </a:prstGeom>
          <a:noFill/>
        </p:spPr>
        <p:txBody>
          <a:bodyPr wrap="square" rtlCol="0">
            <a:spAutoFit/>
          </a:bodyPr>
          <a:lstStyle/>
          <a:p>
            <a:r>
              <a:rPr lang="en-US" sz="2000" b="1" dirty="0"/>
              <a:t>First Step …. Get the Terms in your system</a:t>
            </a:r>
          </a:p>
        </p:txBody>
      </p:sp>
      <p:cxnSp>
        <p:nvCxnSpPr>
          <p:cNvPr id="7" name="Straight Connector 6"/>
          <p:cNvCxnSpPr/>
          <p:nvPr/>
        </p:nvCxnSpPr>
        <p:spPr>
          <a:xfrm>
            <a:off x="3984449" y="2172330"/>
            <a:ext cx="4702351" cy="637381"/>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3984449" y="2135316"/>
            <a:ext cx="4702351" cy="732935"/>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3984449" y="3385756"/>
            <a:ext cx="4896463" cy="400110"/>
          </a:xfrm>
          <a:prstGeom prst="rect">
            <a:avLst/>
          </a:prstGeom>
          <a:noFill/>
        </p:spPr>
        <p:txBody>
          <a:bodyPr wrap="square" rtlCol="0">
            <a:spAutoFit/>
          </a:bodyPr>
          <a:lstStyle/>
          <a:p>
            <a:r>
              <a:rPr lang="en-US" sz="2000" b="1" dirty="0"/>
              <a:t>Actual First Step …. Consider Legacy Data</a:t>
            </a:r>
          </a:p>
        </p:txBody>
      </p:sp>
    </p:spTree>
    <p:extLst>
      <p:ext uri="{BB962C8B-B14F-4D97-AF65-F5344CB8AC3E}">
        <p14:creationId xmlns:p14="http://schemas.microsoft.com/office/powerpoint/2010/main" val="1417588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
        <p:nvSpPr>
          <p:cNvPr id="3" name="Content Placeholder 2"/>
          <p:cNvSpPr>
            <a:spLocks noGrp="1"/>
          </p:cNvSpPr>
          <p:nvPr>
            <p:ph idx="1"/>
          </p:nvPr>
        </p:nvSpPr>
        <p:spPr/>
        <p:txBody>
          <a:bodyPr/>
          <a:lstStyle/>
          <a:p>
            <a:pPr marL="0" indent="0">
              <a:buNone/>
            </a:pPr>
            <a:r>
              <a:rPr lang="en-US" b="1" dirty="0"/>
              <a:t>Legacy Data</a:t>
            </a:r>
          </a:p>
          <a:p>
            <a:pPr marL="0" indent="0">
              <a:buNone/>
            </a:pPr>
            <a:endParaRPr lang="en-US" b="1" dirty="0"/>
          </a:p>
          <a:p>
            <a:pPr marL="0" indent="0">
              <a:buNone/>
            </a:pPr>
            <a:r>
              <a:rPr lang="en-US" dirty="0"/>
              <a:t>Data already stored in your system using your current EMR’s list.</a:t>
            </a:r>
          </a:p>
        </p:txBody>
      </p:sp>
      <p:sp>
        <p:nvSpPr>
          <p:cNvPr id="4" name="Slide Number Placeholder 3"/>
          <p:cNvSpPr>
            <a:spLocks noGrp="1"/>
          </p:cNvSpPr>
          <p:nvPr>
            <p:ph type="sldNum" sz="quarter" idx="4"/>
          </p:nvPr>
        </p:nvSpPr>
        <p:spPr/>
        <p:txBody>
          <a:bodyPr/>
          <a:lstStyle/>
          <a:p>
            <a:fld id="{87F1E63E-D6F1-9D49-91F5-6BE7EFE87CBB}" type="slidenum">
              <a:rPr lang="en-US" smtClean="0"/>
              <a:pPr/>
              <a:t>23</a:t>
            </a:fld>
            <a:endParaRPr lang="en-US"/>
          </a:p>
        </p:txBody>
      </p:sp>
    </p:spTree>
    <p:extLst>
      <p:ext uri="{BB962C8B-B14F-4D97-AF65-F5344CB8AC3E}">
        <p14:creationId xmlns:p14="http://schemas.microsoft.com/office/powerpoint/2010/main" val="115052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
        <p:nvSpPr>
          <p:cNvPr id="4" name="Slide Number Placeholder 3"/>
          <p:cNvSpPr>
            <a:spLocks noGrp="1"/>
          </p:cNvSpPr>
          <p:nvPr>
            <p:ph type="sldNum" sz="quarter" idx="4"/>
          </p:nvPr>
        </p:nvSpPr>
        <p:spPr/>
        <p:txBody>
          <a:bodyPr/>
          <a:lstStyle/>
          <a:p>
            <a:fld id="{87F1E63E-D6F1-9D49-91F5-6BE7EFE87CBB}" type="slidenum">
              <a:rPr lang="en-US" smtClean="0"/>
              <a:pPr/>
              <a:t>24</a:t>
            </a:fld>
            <a:endParaRPr lang="en-US"/>
          </a:p>
        </p:txBody>
      </p:sp>
      <p:sp>
        <p:nvSpPr>
          <p:cNvPr id="6" name="Content Placeholder 2"/>
          <p:cNvSpPr>
            <a:spLocks noGrp="1"/>
          </p:cNvSpPr>
          <p:nvPr>
            <p:ph idx="1"/>
          </p:nvPr>
        </p:nvSpPr>
        <p:spPr/>
        <p:txBody>
          <a:bodyPr/>
          <a:lstStyle/>
          <a:p>
            <a:pPr marL="0" indent="0">
              <a:buNone/>
            </a:pPr>
            <a:r>
              <a:rPr lang="en-US" b="1" dirty="0"/>
              <a:t>Legacy Data</a:t>
            </a:r>
          </a:p>
          <a:p>
            <a:pPr lvl="1"/>
            <a:r>
              <a:rPr lang="en-US" dirty="0"/>
              <a:t>Never recorded diagnosis/problems before?</a:t>
            </a:r>
          </a:p>
          <a:p>
            <a:pPr lvl="2"/>
            <a:r>
              <a:rPr lang="en-US" dirty="0" err="1"/>
              <a:t>Whoo</a:t>
            </a:r>
            <a:r>
              <a:rPr lang="en-US" dirty="0"/>
              <a:t> </a:t>
            </a:r>
            <a:r>
              <a:rPr lang="en-US" dirty="0" err="1"/>
              <a:t>Hoo</a:t>
            </a:r>
            <a:r>
              <a:rPr lang="en-US" dirty="0"/>
              <a:t>!  You have no legacy data!</a:t>
            </a:r>
          </a:p>
          <a:p>
            <a:pPr lvl="2"/>
            <a:r>
              <a:rPr lang="en-US" dirty="0"/>
              <a:t>Inactive existing codes….add PDT terms/codes…and you’re ready to go!</a:t>
            </a:r>
          </a:p>
          <a:p>
            <a:pPr lvl="1"/>
            <a:r>
              <a:rPr lang="en-US" dirty="0"/>
              <a:t>Already been recording diagnosis/problems?</a:t>
            </a:r>
          </a:p>
          <a:p>
            <a:pPr lvl="2"/>
            <a:r>
              <a:rPr lang="en-US" dirty="0"/>
              <a:t>Sorry…You have more work to do…</a:t>
            </a:r>
          </a:p>
          <a:p>
            <a:pPr lvl="2"/>
            <a:endParaRPr lang="en-US" dirty="0"/>
          </a:p>
        </p:txBody>
      </p:sp>
    </p:spTree>
    <p:extLst>
      <p:ext uri="{BB962C8B-B14F-4D97-AF65-F5344CB8AC3E}">
        <p14:creationId xmlns:p14="http://schemas.microsoft.com/office/powerpoint/2010/main" val="348400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
        <p:nvSpPr>
          <p:cNvPr id="4" name="Slide Number Placeholder 3"/>
          <p:cNvSpPr>
            <a:spLocks noGrp="1"/>
          </p:cNvSpPr>
          <p:nvPr>
            <p:ph type="sldNum" sz="quarter" idx="4"/>
          </p:nvPr>
        </p:nvSpPr>
        <p:spPr/>
        <p:txBody>
          <a:bodyPr/>
          <a:lstStyle/>
          <a:p>
            <a:fld id="{87F1E63E-D6F1-9D49-91F5-6BE7EFE87CBB}" type="slidenum">
              <a:rPr lang="en-US" smtClean="0"/>
              <a:pPr/>
              <a:t>25</a:t>
            </a:fld>
            <a:endParaRPr lang="en-US"/>
          </a:p>
        </p:txBody>
      </p:sp>
      <p:sp>
        <p:nvSpPr>
          <p:cNvPr id="6" name="Content Placeholder 2"/>
          <p:cNvSpPr>
            <a:spLocks noGrp="1"/>
          </p:cNvSpPr>
          <p:nvPr>
            <p:ph idx="1"/>
          </p:nvPr>
        </p:nvSpPr>
        <p:spPr>
          <a:xfrm>
            <a:off x="457200" y="1600201"/>
            <a:ext cx="8229600" cy="2195052"/>
          </a:xfrm>
        </p:spPr>
        <p:txBody>
          <a:bodyPr/>
          <a:lstStyle/>
          <a:p>
            <a:pPr marL="0" indent="0">
              <a:buNone/>
            </a:pPr>
            <a:r>
              <a:rPr lang="en-US" b="1" dirty="0"/>
              <a:t>Legacy Data – the simple way</a:t>
            </a:r>
          </a:p>
          <a:p>
            <a:pPr lvl="1"/>
            <a:r>
              <a:rPr lang="en-US" dirty="0"/>
              <a:t>Just inactivate old code &amp; add new ones</a:t>
            </a:r>
          </a:p>
          <a:p>
            <a:pPr lvl="2"/>
            <a:r>
              <a:rPr lang="en-US" dirty="0"/>
              <a:t>Cornerstone “migration” does this</a:t>
            </a:r>
          </a:p>
          <a:p>
            <a:pPr lvl="1"/>
            <a:r>
              <a:rPr lang="en-US" dirty="0"/>
              <a:t>No connection between old and new </a:t>
            </a:r>
          </a:p>
          <a:p>
            <a:pPr lvl="2"/>
            <a:endParaRPr lang="en-US" dirty="0"/>
          </a:p>
        </p:txBody>
      </p:sp>
    </p:spTree>
    <p:extLst>
      <p:ext uri="{BB962C8B-B14F-4D97-AF65-F5344CB8AC3E}">
        <p14:creationId xmlns:p14="http://schemas.microsoft.com/office/powerpoint/2010/main" val="134025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
        <p:nvSpPr>
          <p:cNvPr id="4" name="Slide Number Placeholder 3"/>
          <p:cNvSpPr>
            <a:spLocks noGrp="1"/>
          </p:cNvSpPr>
          <p:nvPr>
            <p:ph type="sldNum" sz="quarter" idx="4"/>
          </p:nvPr>
        </p:nvSpPr>
        <p:spPr/>
        <p:txBody>
          <a:bodyPr/>
          <a:lstStyle/>
          <a:p>
            <a:fld id="{87F1E63E-D6F1-9D49-91F5-6BE7EFE87CBB}" type="slidenum">
              <a:rPr lang="en-US" smtClean="0"/>
              <a:pPr/>
              <a:t>26</a:t>
            </a:fld>
            <a:endParaRPr lang="en-US"/>
          </a:p>
        </p:txBody>
      </p:sp>
      <p:sp>
        <p:nvSpPr>
          <p:cNvPr id="6" name="Content Placeholder 2"/>
          <p:cNvSpPr>
            <a:spLocks noGrp="1"/>
          </p:cNvSpPr>
          <p:nvPr>
            <p:ph idx="1"/>
          </p:nvPr>
        </p:nvSpPr>
        <p:spPr>
          <a:xfrm>
            <a:off x="457200" y="1600201"/>
            <a:ext cx="8229600" cy="749709"/>
          </a:xfrm>
        </p:spPr>
        <p:txBody>
          <a:bodyPr/>
          <a:lstStyle/>
          <a:p>
            <a:pPr marL="0" indent="0">
              <a:buNone/>
            </a:pPr>
            <a:r>
              <a:rPr lang="en-US" b="1" dirty="0"/>
              <a:t>Legacy Data – the simple way</a:t>
            </a:r>
          </a:p>
          <a:p>
            <a:pPr lvl="2"/>
            <a:endParaRPr lang="en-US" dirty="0"/>
          </a:p>
        </p:txBody>
      </p:sp>
      <p:pic>
        <p:nvPicPr>
          <p:cNvPr id="11" name="Picture 10"/>
          <p:cNvPicPr>
            <a:picLocks noChangeAspect="1"/>
          </p:cNvPicPr>
          <p:nvPr/>
        </p:nvPicPr>
        <p:blipFill>
          <a:blip r:embed="rId2"/>
          <a:stretch>
            <a:fillRect/>
          </a:stretch>
        </p:blipFill>
        <p:spPr>
          <a:xfrm>
            <a:off x="460296" y="2239604"/>
            <a:ext cx="3828954" cy="2411054"/>
          </a:xfrm>
          <a:prstGeom prst="rect">
            <a:avLst/>
          </a:prstGeom>
        </p:spPr>
      </p:pic>
      <p:grpSp>
        <p:nvGrpSpPr>
          <p:cNvPr id="17" name="Group 16"/>
          <p:cNvGrpSpPr/>
          <p:nvPr/>
        </p:nvGrpSpPr>
        <p:grpSpPr>
          <a:xfrm>
            <a:off x="4748702" y="2239604"/>
            <a:ext cx="3783447" cy="2409918"/>
            <a:chOff x="4748702" y="2239604"/>
            <a:chExt cx="3783447" cy="2409918"/>
          </a:xfrm>
        </p:grpSpPr>
        <p:pic>
          <p:nvPicPr>
            <p:cNvPr id="12" name="Picture 11"/>
            <p:cNvPicPr>
              <a:picLocks noChangeAspect="1"/>
            </p:cNvPicPr>
            <p:nvPr/>
          </p:nvPicPr>
          <p:blipFill>
            <a:blip r:embed="rId3"/>
            <a:stretch>
              <a:fillRect/>
            </a:stretch>
          </p:blipFill>
          <p:spPr>
            <a:xfrm>
              <a:off x="4748702" y="2239604"/>
              <a:ext cx="3783447" cy="2409918"/>
            </a:xfrm>
            <a:prstGeom prst="rect">
              <a:avLst/>
            </a:prstGeom>
          </p:spPr>
        </p:pic>
        <p:sp>
          <p:nvSpPr>
            <p:cNvPr id="13" name="Oval 12"/>
            <p:cNvSpPr/>
            <p:nvPr/>
          </p:nvSpPr>
          <p:spPr>
            <a:xfrm>
              <a:off x="6968820" y="2565083"/>
              <a:ext cx="157317" cy="14338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618755" y="3853899"/>
            <a:ext cx="3800443" cy="2412781"/>
            <a:chOff x="2618755" y="3853899"/>
            <a:chExt cx="3800443" cy="2412781"/>
          </a:xfrm>
        </p:grpSpPr>
        <p:pic>
          <p:nvPicPr>
            <p:cNvPr id="15" name="Picture 14"/>
            <p:cNvPicPr>
              <a:picLocks noChangeAspect="1"/>
            </p:cNvPicPr>
            <p:nvPr/>
          </p:nvPicPr>
          <p:blipFill>
            <a:blip r:embed="rId4"/>
            <a:stretch>
              <a:fillRect/>
            </a:stretch>
          </p:blipFill>
          <p:spPr>
            <a:xfrm>
              <a:off x="2618755" y="3853899"/>
              <a:ext cx="3800443" cy="2412781"/>
            </a:xfrm>
            <a:prstGeom prst="rect">
              <a:avLst/>
            </a:prstGeom>
          </p:spPr>
        </p:pic>
        <p:sp>
          <p:nvSpPr>
            <p:cNvPr id="16" name="Oval 15"/>
            <p:cNvSpPr/>
            <p:nvPr/>
          </p:nvSpPr>
          <p:spPr>
            <a:xfrm>
              <a:off x="4845001" y="4192322"/>
              <a:ext cx="157317" cy="14338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175818" y="4432454"/>
              <a:ext cx="727587" cy="19740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305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27</a:t>
            </a:fld>
            <a:endParaRPr lang="en-US"/>
          </a:p>
        </p:txBody>
      </p:sp>
      <p:sp>
        <p:nvSpPr>
          <p:cNvPr id="5" name="Content Placeholder 2"/>
          <p:cNvSpPr txBox="1">
            <a:spLocks/>
          </p:cNvSpPr>
          <p:nvPr/>
        </p:nvSpPr>
        <p:spPr>
          <a:xfrm>
            <a:off x="838200" y="1676400"/>
            <a:ext cx="7772400" cy="166025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Legacy Data – the better way</a:t>
            </a:r>
          </a:p>
          <a:p>
            <a:pPr lvl="1"/>
            <a:r>
              <a:rPr lang="en-US" dirty="0"/>
              <a:t>Create a “mapping”</a:t>
            </a:r>
          </a:p>
          <a:p>
            <a:pPr lvl="2"/>
            <a:r>
              <a:rPr lang="en-US" dirty="0"/>
              <a:t>Compares existing terminology to AAHA (or AAEP) PDT</a:t>
            </a:r>
          </a:p>
          <a:p>
            <a:pPr lvl="2"/>
            <a:r>
              <a:rPr lang="en-US" dirty="0"/>
              <a:t>Best done by terminologist or someone trained</a:t>
            </a:r>
          </a:p>
        </p:txBody>
      </p:sp>
      <p:grpSp>
        <p:nvGrpSpPr>
          <p:cNvPr id="6" name="Group 5"/>
          <p:cNvGrpSpPr/>
          <p:nvPr/>
        </p:nvGrpSpPr>
        <p:grpSpPr>
          <a:xfrm>
            <a:off x="3315820" y="3690681"/>
            <a:ext cx="1768288" cy="459714"/>
            <a:chOff x="2759380" y="3718033"/>
            <a:chExt cx="1768288" cy="459714"/>
          </a:xfrm>
        </p:grpSpPr>
        <p:sp>
          <p:nvSpPr>
            <p:cNvPr id="7" name="TextBox 6"/>
            <p:cNvSpPr txBox="1"/>
            <p:nvPr/>
          </p:nvSpPr>
          <p:spPr>
            <a:xfrm>
              <a:off x="2910812" y="3794002"/>
              <a:ext cx="1490662" cy="307777"/>
            </a:xfrm>
            <a:prstGeom prst="rect">
              <a:avLst/>
            </a:prstGeom>
            <a:noFill/>
          </p:spPr>
          <p:txBody>
            <a:bodyPr wrap="square" rtlCol="0">
              <a:spAutoFit/>
            </a:bodyPr>
            <a:lstStyle/>
            <a:p>
              <a:pPr algn="ctr"/>
              <a:r>
                <a:rPr lang="en-US" sz="1400" dirty="0"/>
                <a:t>Match Found?</a:t>
              </a:r>
            </a:p>
          </p:txBody>
        </p:sp>
        <p:sp>
          <p:nvSpPr>
            <p:cNvPr id="8" name="Diamond 7"/>
            <p:cNvSpPr/>
            <p:nvPr/>
          </p:nvSpPr>
          <p:spPr bwMode="auto">
            <a:xfrm>
              <a:off x="2759380" y="3718033"/>
              <a:ext cx="1768288" cy="459714"/>
            </a:xfrm>
            <a:prstGeom prst="diamon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9" name="Group 8"/>
          <p:cNvGrpSpPr/>
          <p:nvPr/>
        </p:nvGrpSpPr>
        <p:grpSpPr>
          <a:xfrm>
            <a:off x="749070" y="3657600"/>
            <a:ext cx="1917930" cy="532737"/>
            <a:chOff x="749070" y="3581400"/>
            <a:chExt cx="1917930" cy="532737"/>
          </a:xfrm>
        </p:grpSpPr>
        <p:sp>
          <p:nvSpPr>
            <p:cNvPr id="10" name="Rectangle 9"/>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 name="TextBox 10"/>
            <p:cNvSpPr txBox="1"/>
            <p:nvPr/>
          </p:nvSpPr>
          <p:spPr>
            <a:xfrm>
              <a:off x="749070" y="3590917"/>
              <a:ext cx="1917930" cy="523220"/>
            </a:xfrm>
            <a:prstGeom prst="rect">
              <a:avLst/>
            </a:prstGeom>
            <a:noFill/>
          </p:spPr>
          <p:txBody>
            <a:bodyPr wrap="square" rtlCol="0">
              <a:spAutoFit/>
            </a:bodyPr>
            <a:lstStyle/>
            <a:p>
              <a:pPr algn="ctr"/>
              <a:r>
                <a:rPr lang="en-US" sz="1400" dirty="0"/>
                <a:t>Compare Existing with PDT concepts</a:t>
              </a:r>
            </a:p>
          </p:txBody>
        </p:sp>
      </p:grpSp>
      <p:cxnSp>
        <p:nvCxnSpPr>
          <p:cNvPr id="12" name="Straight Arrow Connector 11"/>
          <p:cNvCxnSpPr>
            <a:stCxn id="10" idx="3"/>
            <a:endCxn id="8" idx="1"/>
          </p:cNvCxnSpPr>
          <p:nvPr/>
        </p:nvCxnSpPr>
        <p:spPr bwMode="auto">
          <a:xfrm flipV="1">
            <a:off x="2667000" y="3920538"/>
            <a:ext cx="648820" cy="3431"/>
          </a:xfrm>
          <a:prstGeom prst="straightConnector1">
            <a:avLst/>
          </a:prstGeom>
          <a:solidFill>
            <a:schemeClr val="accent1"/>
          </a:solidFill>
          <a:ln w="9525" cap="flat" cmpd="sng" algn="ctr">
            <a:solidFill>
              <a:schemeClr val="tx1"/>
            </a:solidFill>
            <a:prstDash val="solid"/>
            <a:round/>
            <a:headEnd type="none" w="med" len="med"/>
            <a:tailEnd type="none"/>
          </a:ln>
          <a:effectLst/>
        </p:spPr>
      </p:cxnSp>
      <p:grpSp>
        <p:nvGrpSpPr>
          <p:cNvPr id="13" name="Group 12"/>
          <p:cNvGrpSpPr/>
          <p:nvPr/>
        </p:nvGrpSpPr>
        <p:grpSpPr>
          <a:xfrm>
            <a:off x="3476062" y="4695231"/>
            <a:ext cx="1447800" cy="400844"/>
            <a:chOff x="5181600" y="4430502"/>
            <a:chExt cx="1447800" cy="400844"/>
          </a:xfrm>
        </p:grpSpPr>
        <p:sp>
          <p:nvSpPr>
            <p:cNvPr id="14" name="TextBox 13"/>
            <p:cNvSpPr txBox="1"/>
            <p:nvPr/>
          </p:nvSpPr>
          <p:spPr>
            <a:xfrm>
              <a:off x="5401480" y="4469892"/>
              <a:ext cx="1008040" cy="307777"/>
            </a:xfrm>
            <a:prstGeom prst="rect">
              <a:avLst/>
            </a:prstGeom>
            <a:noFill/>
          </p:spPr>
          <p:txBody>
            <a:bodyPr wrap="square" rtlCol="0">
              <a:spAutoFit/>
            </a:bodyPr>
            <a:lstStyle/>
            <a:p>
              <a:pPr algn="ctr"/>
              <a:r>
                <a:rPr lang="en-US" sz="1400" dirty="0"/>
                <a:t>Needed?</a:t>
              </a:r>
            </a:p>
          </p:txBody>
        </p:sp>
        <p:sp>
          <p:nvSpPr>
            <p:cNvPr id="15" name="Diamond 14"/>
            <p:cNvSpPr/>
            <p:nvPr/>
          </p:nvSpPr>
          <p:spPr bwMode="auto">
            <a:xfrm>
              <a:off x="5181600" y="4430502"/>
              <a:ext cx="1447800" cy="400844"/>
            </a:xfrm>
            <a:prstGeom prst="diamon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16" name="Group 15"/>
          <p:cNvGrpSpPr/>
          <p:nvPr/>
        </p:nvGrpSpPr>
        <p:grpSpPr>
          <a:xfrm>
            <a:off x="6580341" y="3662358"/>
            <a:ext cx="1283595" cy="532737"/>
            <a:chOff x="749070" y="3581400"/>
            <a:chExt cx="1917930" cy="532737"/>
          </a:xfrm>
        </p:grpSpPr>
        <p:sp>
          <p:nvSpPr>
            <p:cNvPr id="17" name="Rectangle 16"/>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8" name="TextBox 17"/>
            <p:cNvSpPr txBox="1"/>
            <p:nvPr/>
          </p:nvSpPr>
          <p:spPr>
            <a:xfrm>
              <a:off x="749070" y="3590917"/>
              <a:ext cx="1917930" cy="523220"/>
            </a:xfrm>
            <a:prstGeom prst="rect">
              <a:avLst/>
            </a:prstGeom>
            <a:noFill/>
          </p:spPr>
          <p:txBody>
            <a:bodyPr wrap="square" rtlCol="0">
              <a:spAutoFit/>
            </a:bodyPr>
            <a:lstStyle/>
            <a:p>
              <a:pPr algn="ctr"/>
              <a:r>
                <a:rPr lang="en-US" sz="1400" dirty="0"/>
                <a:t>Add to</a:t>
              </a:r>
            </a:p>
            <a:p>
              <a:pPr algn="ctr"/>
              <a:r>
                <a:rPr lang="en-US" sz="1400" dirty="0"/>
                <a:t>Mapping File</a:t>
              </a:r>
            </a:p>
          </p:txBody>
        </p:sp>
      </p:grpSp>
      <p:grpSp>
        <p:nvGrpSpPr>
          <p:cNvPr id="19" name="Group 18"/>
          <p:cNvGrpSpPr/>
          <p:nvPr/>
        </p:nvGrpSpPr>
        <p:grpSpPr>
          <a:xfrm>
            <a:off x="3674238" y="5659307"/>
            <a:ext cx="1051449" cy="532737"/>
            <a:chOff x="749070" y="3581400"/>
            <a:chExt cx="1917930" cy="532737"/>
          </a:xfrm>
        </p:grpSpPr>
        <p:sp>
          <p:nvSpPr>
            <p:cNvPr id="20" name="Rectangle 19"/>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1" name="TextBox 20"/>
            <p:cNvSpPr txBox="1"/>
            <p:nvPr/>
          </p:nvSpPr>
          <p:spPr>
            <a:xfrm>
              <a:off x="749070" y="3590917"/>
              <a:ext cx="1917930" cy="523220"/>
            </a:xfrm>
            <a:prstGeom prst="rect">
              <a:avLst/>
            </a:prstGeom>
            <a:noFill/>
          </p:spPr>
          <p:txBody>
            <a:bodyPr wrap="square" rtlCol="0">
              <a:spAutoFit/>
            </a:bodyPr>
            <a:lstStyle/>
            <a:p>
              <a:pPr algn="ctr"/>
              <a:r>
                <a:rPr lang="en-US" sz="1400" dirty="0"/>
                <a:t>Submit</a:t>
              </a:r>
            </a:p>
            <a:p>
              <a:pPr algn="ctr"/>
              <a:r>
                <a:rPr lang="en-US" sz="1400" dirty="0"/>
                <a:t>Request</a:t>
              </a:r>
            </a:p>
          </p:txBody>
        </p:sp>
      </p:grpSp>
      <p:grpSp>
        <p:nvGrpSpPr>
          <p:cNvPr id="22" name="Group 21"/>
          <p:cNvGrpSpPr/>
          <p:nvPr/>
        </p:nvGrpSpPr>
        <p:grpSpPr>
          <a:xfrm>
            <a:off x="6696413" y="4629286"/>
            <a:ext cx="1051449" cy="532737"/>
            <a:chOff x="749070" y="3581400"/>
            <a:chExt cx="1917930" cy="532737"/>
          </a:xfrm>
        </p:grpSpPr>
        <p:sp>
          <p:nvSpPr>
            <p:cNvPr id="23" name="Rectangle 22"/>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4" name="TextBox 23"/>
            <p:cNvSpPr txBox="1"/>
            <p:nvPr/>
          </p:nvSpPr>
          <p:spPr>
            <a:xfrm>
              <a:off x="749070" y="3693879"/>
              <a:ext cx="1917930" cy="307777"/>
            </a:xfrm>
            <a:prstGeom prst="rect">
              <a:avLst/>
            </a:prstGeom>
            <a:noFill/>
          </p:spPr>
          <p:txBody>
            <a:bodyPr wrap="square" rtlCol="0">
              <a:spAutoFit/>
            </a:bodyPr>
            <a:lstStyle/>
            <a:p>
              <a:pPr algn="ctr"/>
              <a:r>
                <a:rPr lang="en-US" sz="1400" dirty="0"/>
                <a:t>Inactivate</a:t>
              </a:r>
            </a:p>
          </p:txBody>
        </p:sp>
      </p:grpSp>
      <p:cxnSp>
        <p:nvCxnSpPr>
          <p:cNvPr id="25" name="Straight Connector 24"/>
          <p:cNvCxnSpPr/>
          <p:nvPr/>
        </p:nvCxnSpPr>
        <p:spPr bwMode="auto">
          <a:xfrm>
            <a:off x="5056234" y="3920539"/>
            <a:ext cx="491754" cy="342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stCxn id="8" idx="2"/>
          </p:cNvCxnSpPr>
          <p:nvPr/>
        </p:nvCxnSpPr>
        <p:spPr bwMode="auto">
          <a:xfrm flipH="1">
            <a:off x="4199963" y="4150395"/>
            <a:ext cx="1" cy="1526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4197523" y="5089824"/>
            <a:ext cx="1" cy="1679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a:stCxn id="31" idx="1"/>
            <a:endCxn id="15" idx="3"/>
          </p:cNvCxnSpPr>
          <p:nvPr/>
        </p:nvCxnSpPr>
        <p:spPr bwMode="auto">
          <a:xfrm flipH="1">
            <a:off x="4923862" y="4895653"/>
            <a:ext cx="57019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TextBox 28"/>
          <p:cNvSpPr txBox="1"/>
          <p:nvPr/>
        </p:nvSpPr>
        <p:spPr>
          <a:xfrm>
            <a:off x="3932044" y="4226363"/>
            <a:ext cx="530961" cy="307777"/>
          </a:xfrm>
          <a:prstGeom prst="rect">
            <a:avLst/>
          </a:prstGeom>
          <a:noFill/>
        </p:spPr>
        <p:txBody>
          <a:bodyPr wrap="square" rtlCol="0">
            <a:spAutoFit/>
          </a:bodyPr>
          <a:lstStyle/>
          <a:p>
            <a:pPr algn="ctr"/>
            <a:r>
              <a:rPr lang="en-US" sz="1400" dirty="0"/>
              <a:t>no</a:t>
            </a:r>
          </a:p>
        </p:txBody>
      </p:sp>
      <p:sp>
        <p:nvSpPr>
          <p:cNvPr id="30" name="TextBox 29"/>
          <p:cNvSpPr txBox="1"/>
          <p:nvPr/>
        </p:nvSpPr>
        <p:spPr>
          <a:xfrm>
            <a:off x="3933263" y="5181600"/>
            <a:ext cx="533400" cy="307777"/>
          </a:xfrm>
          <a:prstGeom prst="rect">
            <a:avLst/>
          </a:prstGeom>
          <a:noFill/>
        </p:spPr>
        <p:txBody>
          <a:bodyPr wrap="square" rtlCol="0">
            <a:spAutoFit/>
          </a:bodyPr>
          <a:lstStyle/>
          <a:p>
            <a:pPr algn="ctr"/>
            <a:r>
              <a:rPr lang="en-US" sz="1400" dirty="0"/>
              <a:t>yes</a:t>
            </a:r>
          </a:p>
        </p:txBody>
      </p:sp>
      <p:sp>
        <p:nvSpPr>
          <p:cNvPr id="31" name="TextBox 30"/>
          <p:cNvSpPr txBox="1"/>
          <p:nvPr/>
        </p:nvSpPr>
        <p:spPr>
          <a:xfrm>
            <a:off x="5494055" y="4741764"/>
            <a:ext cx="444626" cy="307777"/>
          </a:xfrm>
          <a:prstGeom prst="rect">
            <a:avLst/>
          </a:prstGeom>
          <a:noFill/>
        </p:spPr>
        <p:txBody>
          <a:bodyPr wrap="square" rtlCol="0">
            <a:spAutoFit/>
          </a:bodyPr>
          <a:lstStyle/>
          <a:p>
            <a:pPr algn="ctr"/>
            <a:r>
              <a:rPr lang="en-US" sz="1400" dirty="0"/>
              <a:t>no</a:t>
            </a:r>
          </a:p>
        </p:txBody>
      </p:sp>
      <p:sp>
        <p:nvSpPr>
          <p:cNvPr id="32" name="TextBox 31"/>
          <p:cNvSpPr txBox="1"/>
          <p:nvPr/>
        </p:nvSpPr>
        <p:spPr>
          <a:xfrm>
            <a:off x="5518492" y="3770079"/>
            <a:ext cx="533400" cy="307777"/>
          </a:xfrm>
          <a:prstGeom prst="rect">
            <a:avLst/>
          </a:prstGeom>
          <a:noFill/>
        </p:spPr>
        <p:txBody>
          <a:bodyPr wrap="square" rtlCol="0">
            <a:spAutoFit/>
          </a:bodyPr>
          <a:lstStyle/>
          <a:p>
            <a:pPr algn="ctr"/>
            <a:r>
              <a:rPr lang="en-US" sz="1400" dirty="0"/>
              <a:t>yes</a:t>
            </a:r>
          </a:p>
        </p:txBody>
      </p:sp>
      <p:cxnSp>
        <p:nvCxnSpPr>
          <p:cNvPr id="33" name="Straight Arrow Connector 32"/>
          <p:cNvCxnSpPr>
            <a:stCxn id="32" idx="3"/>
            <a:endCxn id="17" idx="1"/>
          </p:cNvCxnSpPr>
          <p:nvPr/>
        </p:nvCxnSpPr>
        <p:spPr bwMode="auto">
          <a:xfrm>
            <a:off x="6051892" y="3923968"/>
            <a:ext cx="528449" cy="47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Straight Arrow Connector 33"/>
          <p:cNvCxnSpPr>
            <a:stCxn id="17" idx="2"/>
            <a:endCxn id="23" idx="0"/>
          </p:cNvCxnSpPr>
          <p:nvPr/>
        </p:nvCxnSpPr>
        <p:spPr bwMode="auto">
          <a:xfrm flipH="1">
            <a:off x="7222138" y="4195095"/>
            <a:ext cx="1" cy="434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Straight Arrow Connector 34"/>
          <p:cNvCxnSpPr>
            <a:endCxn id="23" idx="1"/>
          </p:cNvCxnSpPr>
          <p:nvPr/>
        </p:nvCxnSpPr>
        <p:spPr bwMode="auto">
          <a:xfrm>
            <a:off x="5904253" y="4895652"/>
            <a:ext cx="792160" cy="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a:off x="4197523" y="5392670"/>
            <a:ext cx="0" cy="2461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a:off x="4197523" y="4449101"/>
            <a:ext cx="0" cy="2461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8"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Tree>
    <p:extLst>
      <p:ext uri="{BB962C8B-B14F-4D97-AF65-F5344CB8AC3E}">
        <p14:creationId xmlns:p14="http://schemas.microsoft.com/office/powerpoint/2010/main" val="411816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28</a:t>
            </a:fld>
            <a:endParaRPr lang="en-US"/>
          </a:p>
        </p:txBody>
      </p:sp>
      <p:sp>
        <p:nvSpPr>
          <p:cNvPr id="5" name="Content Placeholder 2"/>
          <p:cNvSpPr txBox="1">
            <a:spLocks/>
          </p:cNvSpPr>
          <p:nvPr/>
        </p:nvSpPr>
        <p:spPr>
          <a:xfrm>
            <a:off x="838200" y="1676400"/>
            <a:ext cx="7772400" cy="166025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Legacy Data – the better way</a:t>
            </a:r>
          </a:p>
          <a:p>
            <a:pPr lvl="1"/>
            <a:r>
              <a:rPr lang="en-US" dirty="0"/>
              <a:t>Create a “mapping”</a:t>
            </a:r>
          </a:p>
          <a:p>
            <a:pPr lvl="2"/>
            <a:r>
              <a:rPr lang="en-US" dirty="0"/>
              <a:t>Compares existing terminology to AAHA (or AAEP) DT</a:t>
            </a:r>
          </a:p>
          <a:p>
            <a:pPr lvl="2"/>
            <a:r>
              <a:rPr lang="en-US" dirty="0"/>
              <a:t>Best done by terminologist or someone trained</a:t>
            </a:r>
          </a:p>
        </p:txBody>
      </p:sp>
      <p:grpSp>
        <p:nvGrpSpPr>
          <p:cNvPr id="6" name="Group 5"/>
          <p:cNvGrpSpPr/>
          <p:nvPr/>
        </p:nvGrpSpPr>
        <p:grpSpPr>
          <a:xfrm>
            <a:off x="3315820" y="3690681"/>
            <a:ext cx="1768288" cy="459714"/>
            <a:chOff x="2759380" y="3718033"/>
            <a:chExt cx="1768288" cy="459714"/>
          </a:xfrm>
        </p:grpSpPr>
        <p:sp>
          <p:nvSpPr>
            <p:cNvPr id="7" name="TextBox 6"/>
            <p:cNvSpPr txBox="1"/>
            <p:nvPr/>
          </p:nvSpPr>
          <p:spPr>
            <a:xfrm>
              <a:off x="2988469" y="3794002"/>
              <a:ext cx="1490662" cy="307777"/>
            </a:xfrm>
            <a:prstGeom prst="rect">
              <a:avLst/>
            </a:prstGeom>
            <a:noFill/>
          </p:spPr>
          <p:txBody>
            <a:bodyPr wrap="square" rtlCol="0">
              <a:spAutoFit/>
            </a:bodyPr>
            <a:lstStyle/>
            <a:p>
              <a:pPr algn="ctr"/>
              <a:r>
                <a:rPr lang="en-US" sz="1400" dirty="0"/>
                <a:t>Match Found?</a:t>
              </a:r>
            </a:p>
          </p:txBody>
        </p:sp>
        <p:sp>
          <p:nvSpPr>
            <p:cNvPr id="8" name="Diamond 7"/>
            <p:cNvSpPr/>
            <p:nvPr/>
          </p:nvSpPr>
          <p:spPr bwMode="auto">
            <a:xfrm>
              <a:off x="2759380" y="3718033"/>
              <a:ext cx="1768288" cy="459714"/>
            </a:xfrm>
            <a:prstGeom prst="diamon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9" name="Group 8"/>
          <p:cNvGrpSpPr/>
          <p:nvPr/>
        </p:nvGrpSpPr>
        <p:grpSpPr>
          <a:xfrm>
            <a:off x="749070" y="3657600"/>
            <a:ext cx="1917930" cy="532737"/>
            <a:chOff x="749070" y="3581400"/>
            <a:chExt cx="1917930" cy="532737"/>
          </a:xfrm>
        </p:grpSpPr>
        <p:sp>
          <p:nvSpPr>
            <p:cNvPr id="10" name="Rectangle 9"/>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 name="TextBox 10"/>
            <p:cNvSpPr txBox="1"/>
            <p:nvPr/>
          </p:nvSpPr>
          <p:spPr>
            <a:xfrm>
              <a:off x="749070" y="3590917"/>
              <a:ext cx="1917930" cy="523220"/>
            </a:xfrm>
            <a:prstGeom prst="rect">
              <a:avLst/>
            </a:prstGeom>
            <a:noFill/>
          </p:spPr>
          <p:txBody>
            <a:bodyPr wrap="square" rtlCol="0">
              <a:spAutoFit/>
            </a:bodyPr>
            <a:lstStyle/>
            <a:p>
              <a:r>
                <a:rPr lang="en-US" sz="1400" dirty="0"/>
                <a:t>Kidney Failure – Acute (18917)</a:t>
              </a:r>
            </a:p>
          </p:txBody>
        </p:sp>
      </p:grpSp>
      <p:cxnSp>
        <p:nvCxnSpPr>
          <p:cNvPr id="12" name="Straight Arrow Connector 11"/>
          <p:cNvCxnSpPr>
            <a:stCxn id="10" idx="3"/>
            <a:endCxn id="8" idx="1"/>
          </p:cNvCxnSpPr>
          <p:nvPr/>
        </p:nvCxnSpPr>
        <p:spPr bwMode="auto">
          <a:xfrm flipV="1">
            <a:off x="2667000" y="3920538"/>
            <a:ext cx="648820" cy="3431"/>
          </a:xfrm>
          <a:prstGeom prst="straightConnector1">
            <a:avLst/>
          </a:prstGeom>
          <a:solidFill>
            <a:schemeClr val="accent1"/>
          </a:solidFill>
          <a:ln w="9525" cap="flat" cmpd="sng" algn="ctr">
            <a:solidFill>
              <a:schemeClr val="tx1"/>
            </a:solidFill>
            <a:prstDash val="solid"/>
            <a:round/>
            <a:headEnd type="none" w="med" len="med"/>
            <a:tailEnd type="none"/>
          </a:ln>
          <a:effectLst/>
        </p:spPr>
      </p:cxnSp>
      <p:grpSp>
        <p:nvGrpSpPr>
          <p:cNvPr id="16" name="Group 15"/>
          <p:cNvGrpSpPr/>
          <p:nvPr/>
        </p:nvGrpSpPr>
        <p:grpSpPr>
          <a:xfrm>
            <a:off x="6580341" y="3662358"/>
            <a:ext cx="1283595" cy="532737"/>
            <a:chOff x="749070" y="3581400"/>
            <a:chExt cx="1917930" cy="532737"/>
          </a:xfrm>
        </p:grpSpPr>
        <p:sp>
          <p:nvSpPr>
            <p:cNvPr id="17" name="Rectangle 16"/>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8" name="TextBox 17"/>
            <p:cNvSpPr txBox="1"/>
            <p:nvPr/>
          </p:nvSpPr>
          <p:spPr>
            <a:xfrm>
              <a:off x="749070" y="3590917"/>
              <a:ext cx="1917930" cy="523220"/>
            </a:xfrm>
            <a:prstGeom prst="rect">
              <a:avLst/>
            </a:prstGeom>
            <a:noFill/>
          </p:spPr>
          <p:txBody>
            <a:bodyPr wrap="square" rtlCol="0">
              <a:spAutoFit/>
            </a:bodyPr>
            <a:lstStyle/>
            <a:p>
              <a:pPr algn="ctr"/>
              <a:r>
                <a:rPr lang="en-US" sz="1400" dirty="0"/>
                <a:t>Add to</a:t>
              </a:r>
            </a:p>
            <a:p>
              <a:pPr algn="ctr"/>
              <a:r>
                <a:rPr lang="en-US" sz="1400" dirty="0"/>
                <a:t>Mapping File</a:t>
              </a:r>
            </a:p>
          </p:txBody>
        </p:sp>
      </p:grpSp>
      <p:grpSp>
        <p:nvGrpSpPr>
          <p:cNvPr id="22" name="Group 21"/>
          <p:cNvGrpSpPr/>
          <p:nvPr/>
        </p:nvGrpSpPr>
        <p:grpSpPr>
          <a:xfrm>
            <a:off x="6696413" y="4629286"/>
            <a:ext cx="1051449" cy="532737"/>
            <a:chOff x="749070" y="3581400"/>
            <a:chExt cx="1917930" cy="532737"/>
          </a:xfrm>
        </p:grpSpPr>
        <p:sp>
          <p:nvSpPr>
            <p:cNvPr id="23" name="Rectangle 22"/>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4" name="TextBox 23"/>
            <p:cNvSpPr txBox="1"/>
            <p:nvPr/>
          </p:nvSpPr>
          <p:spPr>
            <a:xfrm>
              <a:off x="749070" y="3693879"/>
              <a:ext cx="1917930" cy="307777"/>
            </a:xfrm>
            <a:prstGeom prst="rect">
              <a:avLst/>
            </a:prstGeom>
            <a:noFill/>
          </p:spPr>
          <p:txBody>
            <a:bodyPr wrap="square" rtlCol="0">
              <a:spAutoFit/>
            </a:bodyPr>
            <a:lstStyle/>
            <a:p>
              <a:pPr algn="ctr"/>
              <a:r>
                <a:rPr lang="en-US" sz="1400" dirty="0"/>
                <a:t>Inactivate</a:t>
              </a:r>
            </a:p>
          </p:txBody>
        </p:sp>
      </p:grpSp>
      <p:cxnSp>
        <p:nvCxnSpPr>
          <p:cNvPr id="25" name="Straight Connector 24"/>
          <p:cNvCxnSpPr>
            <a:stCxn id="7" idx="3"/>
            <a:endCxn id="32" idx="1"/>
          </p:cNvCxnSpPr>
          <p:nvPr/>
        </p:nvCxnSpPr>
        <p:spPr bwMode="auto">
          <a:xfrm>
            <a:off x="5035571" y="3920539"/>
            <a:ext cx="414097" cy="34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TextBox 31"/>
          <p:cNvSpPr txBox="1"/>
          <p:nvPr/>
        </p:nvSpPr>
        <p:spPr>
          <a:xfrm>
            <a:off x="5449668" y="3770079"/>
            <a:ext cx="533400" cy="307777"/>
          </a:xfrm>
          <a:prstGeom prst="rect">
            <a:avLst/>
          </a:prstGeom>
          <a:noFill/>
        </p:spPr>
        <p:txBody>
          <a:bodyPr wrap="square" rtlCol="0">
            <a:spAutoFit/>
          </a:bodyPr>
          <a:lstStyle/>
          <a:p>
            <a:pPr algn="ctr"/>
            <a:r>
              <a:rPr lang="en-US" sz="1400" dirty="0"/>
              <a:t>yes</a:t>
            </a:r>
          </a:p>
        </p:txBody>
      </p:sp>
      <p:cxnSp>
        <p:nvCxnSpPr>
          <p:cNvPr id="33" name="Straight Arrow Connector 32"/>
          <p:cNvCxnSpPr>
            <a:stCxn id="32" idx="3"/>
            <a:endCxn id="17" idx="1"/>
          </p:cNvCxnSpPr>
          <p:nvPr/>
        </p:nvCxnSpPr>
        <p:spPr bwMode="auto">
          <a:xfrm>
            <a:off x="5983068" y="3923968"/>
            <a:ext cx="597273" cy="47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Straight Arrow Connector 33"/>
          <p:cNvCxnSpPr>
            <a:stCxn id="17" idx="2"/>
            <a:endCxn id="23" idx="0"/>
          </p:cNvCxnSpPr>
          <p:nvPr/>
        </p:nvCxnSpPr>
        <p:spPr bwMode="auto">
          <a:xfrm flipH="1">
            <a:off x="7222138" y="4195095"/>
            <a:ext cx="1" cy="434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8"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graphicFrame>
        <p:nvGraphicFramePr>
          <p:cNvPr id="40" name="Table 39"/>
          <p:cNvGraphicFramePr>
            <a:graphicFrameLocks noGrp="1"/>
          </p:cNvGraphicFramePr>
          <p:nvPr>
            <p:extLst>
              <p:ext uri="{D42A27DB-BD31-4B8C-83A1-F6EECF244321}">
                <p14:modId xmlns:p14="http://schemas.microsoft.com/office/powerpoint/2010/main" val="1563576108"/>
              </p:ext>
            </p:extLst>
          </p:nvPr>
        </p:nvGraphicFramePr>
        <p:xfrm>
          <a:off x="749813" y="4476684"/>
          <a:ext cx="5820696" cy="1158240"/>
        </p:xfrm>
        <a:graphic>
          <a:graphicData uri="http://schemas.openxmlformats.org/drawingml/2006/table">
            <a:tbl>
              <a:tblPr firstRow="1" bandRow="1">
                <a:tableStyleId>{5C22544A-7EE6-4342-B048-85BDC9FD1C3A}</a:tableStyleId>
              </a:tblPr>
              <a:tblGrid>
                <a:gridCol w="1940232">
                  <a:extLst>
                    <a:ext uri="{9D8B030D-6E8A-4147-A177-3AD203B41FA5}">
                      <a16:colId xmlns:a16="http://schemas.microsoft.com/office/drawing/2014/main" val="20000"/>
                    </a:ext>
                  </a:extLst>
                </a:gridCol>
                <a:gridCol w="1940232">
                  <a:extLst>
                    <a:ext uri="{9D8B030D-6E8A-4147-A177-3AD203B41FA5}">
                      <a16:colId xmlns:a16="http://schemas.microsoft.com/office/drawing/2014/main" val="20001"/>
                    </a:ext>
                  </a:extLst>
                </a:gridCol>
                <a:gridCol w="1940232">
                  <a:extLst>
                    <a:ext uri="{9D8B030D-6E8A-4147-A177-3AD203B41FA5}">
                      <a16:colId xmlns:a16="http://schemas.microsoft.com/office/drawing/2014/main" val="20002"/>
                    </a:ext>
                  </a:extLst>
                </a:gridCol>
              </a:tblGrid>
              <a:tr h="315099">
                <a:tc gridSpan="3">
                  <a:txBody>
                    <a:bodyPr/>
                    <a:lstStyle/>
                    <a:p>
                      <a:r>
                        <a:rPr lang="en-US" dirty="0"/>
                        <a:t>Example Mapping</a:t>
                      </a:r>
                      <a:r>
                        <a:rPr lang="en-US" baseline="0" dirty="0"/>
                        <a:t> File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62583">
                <a:tc>
                  <a:txBody>
                    <a:bodyPr/>
                    <a:lstStyle/>
                    <a:p>
                      <a:r>
                        <a:rPr lang="en-US" sz="1400" dirty="0"/>
                        <a:t>PIMS</a:t>
                      </a:r>
                    </a:p>
                  </a:txBody>
                  <a:tcPr/>
                </a:tc>
                <a:tc>
                  <a:txBody>
                    <a:bodyPr/>
                    <a:lstStyle/>
                    <a:p>
                      <a:r>
                        <a:rPr lang="en-US" sz="1400" dirty="0"/>
                        <a:t>PDT</a:t>
                      </a:r>
                    </a:p>
                  </a:txBody>
                  <a:tcPr/>
                </a:tc>
                <a:tc>
                  <a:txBody>
                    <a:bodyPr/>
                    <a:lstStyle/>
                    <a:p>
                      <a:r>
                        <a:rPr lang="en-US" sz="1400" dirty="0"/>
                        <a:t>Exact?</a:t>
                      </a:r>
                    </a:p>
                  </a:txBody>
                  <a:tcPr/>
                </a:tc>
                <a:extLst>
                  <a:ext uri="{0D108BD9-81ED-4DB2-BD59-A6C34878D82A}">
                    <a16:rowId xmlns:a16="http://schemas.microsoft.com/office/drawing/2014/main" val="10001"/>
                  </a:ext>
                </a:extLst>
              </a:tr>
              <a:tr h="4815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18917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(Kidney Failure – Acute)</a:t>
                      </a:r>
                    </a:p>
                  </a:txBody>
                  <a:tcPr/>
                </a:tc>
                <a:tc>
                  <a:txBody>
                    <a:bodyPr/>
                    <a:lstStyle/>
                    <a:p>
                      <a:r>
                        <a:rPr lang="en-US" sz="1400" dirty="0"/>
                        <a:t>14669001</a:t>
                      </a:r>
                    </a:p>
                    <a:p>
                      <a:r>
                        <a:rPr lang="en-US" sz="1200" dirty="0"/>
                        <a:t>(Acute Renal Failure)</a:t>
                      </a:r>
                    </a:p>
                  </a:txBody>
                  <a:tcPr/>
                </a:tc>
                <a:tc>
                  <a:txBody>
                    <a:bodyPr/>
                    <a:lstStyle/>
                    <a:p>
                      <a:r>
                        <a:rPr lang="en-US" sz="1400" dirty="0"/>
                        <a:t>YES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47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29</a:t>
            </a:fld>
            <a:endParaRPr lang="en-US"/>
          </a:p>
        </p:txBody>
      </p:sp>
      <p:sp>
        <p:nvSpPr>
          <p:cNvPr id="5" name="Content Placeholder 2"/>
          <p:cNvSpPr txBox="1">
            <a:spLocks/>
          </p:cNvSpPr>
          <p:nvPr/>
        </p:nvSpPr>
        <p:spPr>
          <a:xfrm>
            <a:off x="838200" y="1676400"/>
            <a:ext cx="7772400" cy="166025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Legacy Data – the better way</a:t>
            </a:r>
          </a:p>
          <a:p>
            <a:pPr lvl="1"/>
            <a:r>
              <a:rPr lang="en-US" dirty="0"/>
              <a:t>Create a “mapping”</a:t>
            </a:r>
          </a:p>
          <a:p>
            <a:pPr lvl="2"/>
            <a:r>
              <a:rPr lang="en-US" dirty="0"/>
              <a:t>Compares existing terminology to AAHA (or AAEP) DT</a:t>
            </a:r>
          </a:p>
          <a:p>
            <a:pPr lvl="2"/>
            <a:r>
              <a:rPr lang="en-US" dirty="0"/>
              <a:t>Best done by terminologist or someone trained</a:t>
            </a:r>
          </a:p>
        </p:txBody>
      </p:sp>
      <p:grpSp>
        <p:nvGrpSpPr>
          <p:cNvPr id="6" name="Group 5"/>
          <p:cNvGrpSpPr/>
          <p:nvPr/>
        </p:nvGrpSpPr>
        <p:grpSpPr>
          <a:xfrm>
            <a:off x="3315820" y="3690681"/>
            <a:ext cx="1768288" cy="459714"/>
            <a:chOff x="2759380" y="3718033"/>
            <a:chExt cx="1768288" cy="459714"/>
          </a:xfrm>
        </p:grpSpPr>
        <p:sp>
          <p:nvSpPr>
            <p:cNvPr id="7" name="TextBox 6"/>
            <p:cNvSpPr txBox="1"/>
            <p:nvPr/>
          </p:nvSpPr>
          <p:spPr>
            <a:xfrm>
              <a:off x="2918160" y="3794002"/>
              <a:ext cx="1490662" cy="307777"/>
            </a:xfrm>
            <a:prstGeom prst="rect">
              <a:avLst/>
            </a:prstGeom>
            <a:noFill/>
          </p:spPr>
          <p:txBody>
            <a:bodyPr wrap="square" rtlCol="0">
              <a:spAutoFit/>
            </a:bodyPr>
            <a:lstStyle/>
            <a:p>
              <a:pPr algn="ctr"/>
              <a:r>
                <a:rPr lang="en-US" sz="1400" dirty="0"/>
                <a:t>Match Found?</a:t>
              </a:r>
            </a:p>
          </p:txBody>
        </p:sp>
        <p:sp>
          <p:nvSpPr>
            <p:cNvPr id="8" name="Diamond 7"/>
            <p:cNvSpPr/>
            <p:nvPr/>
          </p:nvSpPr>
          <p:spPr bwMode="auto">
            <a:xfrm>
              <a:off x="2759380" y="3718033"/>
              <a:ext cx="1768288" cy="459714"/>
            </a:xfrm>
            <a:prstGeom prst="diamon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9" name="Group 8"/>
          <p:cNvGrpSpPr/>
          <p:nvPr/>
        </p:nvGrpSpPr>
        <p:grpSpPr>
          <a:xfrm>
            <a:off x="749070" y="3657600"/>
            <a:ext cx="1917930" cy="532737"/>
            <a:chOff x="749070" y="3581400"/>
            <a:chExt cx="1917930" cy="532737"/>
          </a:xfrm>
        </p:grpSpPr>
        <p:sp>
          <p:nvSpPr>
            <p:cNvPr id="10" name="Rectangle 9"/>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 name="TextBox 10"/>
            <p:cNvSpPr txBox="1"/>
            <p:nvPr/>
          </p:nvSpPr>
          <p:spPr>
            <a:xfrm>
              <a:off x="749070" y="3590917"/>
              <a:ext cx="1917930" cy="523220"/>
            </a:xfrm>
            <a:prstGeom prst="rect">
              <a:avLst/>
            </a:prstGeom>
            <a:noFill/>
          </p:spPr>
          <p:txBody>
            <a:bodyPr wrap="square" rtlCol="0">
              <a:spAutoFit/>
            </a:bodyPr>
            <a:lstStyle/>
            <a:p>
              <a:r>
                <a:rPr lang="en-US" sz="1400" dirty="0"/>
                <a:t>Acute Renal Failure</a:t>
              </a:r>
            </a:p>
            <a:p>
              <a:r>
                <a:rPr lang="en-US" sz="1400" dirty="0"/>
                <a:t>(1718)</a:t>
              </a:r>
            </a:p>
          </p:txBody>
        </p:sp>
      </p:grpSp>
      <p:cxnSp>
        <p:nvCxnSpPr>
          <p:cNvPr id="12" name="Straight Arrow Connector 11"/>
          <p:cNvCxnSpPr>
            <a:stCxn id="10" idx="3"/>
            <a:endCxn id="8" idx="1"/>
          </p:cNvCxnSpPr>
          <p:nvPr/>
        </p:nvCxnSpPr>
        <p:spPr bwMode="auto">
          <a:xfrm flipV="1">
            <a:off x="2667000" y="3920538"/>
            <a:ext cx="648820" cy="3431"/>
          </a:xfrm>
          <a:prstGeom prst="straightConnector1">
            <a:avLst/>
          </a:prstGeom>
          <a:solidFill>
            <a:schemeClr val="accent1"/>
          </a:solidFill>
          <a:ln w="9525" cap="flat" cmpd="sng" algn="ctr">
            <a:solidFill>
              <a:schemeClr val="tx1"/>
            </a:solidFill>
            <a:prstDash val="solid"/>
            <a:round/>
            <a:headEnd type="none" w="med" len="med"/>
            <a:tailEnd type="none"/>
          </a:ln>
          <a:effectLst/>
        </p:spPr>
      </p:cxnSp>
      <p:grpSp>
        <p:nvGrpSpPr>
          <p:cNvPr id="16" name="Group 15"/>
          <p:cNvGrpSpPr/>
          <p:nvPr/>
        </p:nvGrpSpPr>
        <p:grpSpPr>
          <a:xfrm>
            <a:off x="6580341" y="3662358"/>
            <a:ext cx="1283595" cy="532737"/>
            <a:chOff x="749070" y="3581400"/>
            <a:chExt cx="1917930" cy="532737"/>
          </a:xfrm>
        </p:grpSpPr>
        <p:sp>
          <p:nvSpPr>
            <p:cNvPr id="17" name="Rectangle 16"/>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8" name="TextBox 17"/>
            <p:cNvSpPr txBox="1"/>
            <p:nvPr/>
          </p:nvSpPr>
          <p:spPr>
            <a:xfrm>
              <a:off x="749070" y="3590917"/>
              <a:ext cx="1917930" cy="523220"/>
            </a:xfrm>
            <a:prstGeom prst="rect">
              <a:avLst/>
            </a:prstGeom>
            <a:noFill/>
          </p:spPr>
          <p:txBody>
            <a:bodyPr wrap="square" rtlCol="0">
              <a:spAutoFit/>
            </a:bodyPr>
            <a:lstStyle/>
            <a:p>
              <a:pPr algn="ctr"/>
              <a:r>
                <a:rPr lang="en-US" sz="1400" dirty="0"/>
                <a:t>Add to</a:t>
              </a:r>
            </a:p>
            <a:p>
              <a:pPr algn="ctr"/>
              <a:r>
                <a:rPr lang="en-US" sz="1400" dirty="0"/>
                <a:t>Mapping File</a:t>
              </a:r>
            </a:p>
          </p:txBody>
        </p:sp>
      </p:grpSp>
      <p:grpSp>
        <p:nvGrpSpPr>
          <p:cNvPr id="22" name="Group 21"/>
          <p:cNvGrpSpPr/>
          <p:nvPr/>
        </p:nvGrpSpPr>
        <p:grpSpPr>
          <a:xfrm>
            <a:off x="6696413" y="4629286"/>
            <a:ext cx="1051449" cy="532737"/>
            <a:chOff x="749070" y="3581400"/>
            <a:chExt cx="1917930" cy="532737"/>
          </a:xfrm>
        </p:grpSpPr>
        <p:sp>
          <p:nvSpPr>
            <p:cNvPr id="23" name="Rectangle 22"/>
            <p:cNvSpPr/>
            <p:nvPr/>
          </p:nvSpPr>
          <p:spPr bwMode="auto">
            <a:xfrm>
              <a:off x="749070" y="3581400"/>
              <a:ext cx="1917930" cy="5327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4" name="TextBox 23"/>
            <p:cNvSpPr txBox="1"/>
            <p:nvPr/>
          </p:nvSpPr>
          <p:spPr>
            <a:xfrm>
              <a:off x="749070" y="3693879"/>
              <a:ext cx="1917930" cy="307777"/>
            </a:xfrm>
            <a:prstGeom prst="rect">
              <a:avLst/>
            </a:prstGeom>
            <a:noFill/>
          </p:spPr>
          <p:txBody>
            <a:bodyPr wrap="square" rtlCol="0">
              <a:spAutoFit/>
            </a:bodyPr>
            <a:lstStyle/>
            <a:p>
              <a:pPr algn="ctr"/>
              <a:r>
                <a:rPr lang="en-US" sz="1400" dirty="0"/>
                <a:t>Inactivate</a:t>
              </a:r>
            </a:p>
          </p:txBody>
        </p:sp>
      </p:grpSp>
      <p:cxnSp>
        <p:nvCxnSpPr>
          <p:cNvPr id="25" name="Straight Connector 24"/>
          <p:cNvCxnSpPr>
            <a:stCxn id="8" idx="3"/>
            <a:endCxn id="32" idx="1"/>
          </p:cNvCxnSpPr>
          <p:nvPr/>
        </p:nvCxnSpPr>
        <p:spPr bwMode="auto">
          <a:xfrm>
            <a:off x="5084108" y="3920538"/>
            <a:ext cx="365560" cy="34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TextBox 31"/>
          <p:cNvSpPr txBox="1"/>
          <p:nvPr/>
        </p:nvSpPr>
        <p:spPr>
          <a:xfrm>
            <a:off x="5449668" y="3770079"/>
            <a:ext cx="533400" cy="307777"/>
          </a:xfrm>
          <a:prstGeom prst="rect">
            <a:avLst/>
          </a:prstGeom>
          <a:noFill/>
        </p:spPr>
        <p:txBody>
          <a:bodyPr wrap="square" rtlCol="0">
            <a:spAutoFit/>
          </a:bodyPr>
          <a:lstStyle/>
          <a:p>
            <a:pPr algn="ctr"/>
            <a:r>
              <a:rPr lang="en-US" sz="1400" dirty="0"/>
              <a:t>yes</a:t>
            </a:r>
          </a:p>
        </p:txBody>
      </p:sp>
      <p:cxnSp>
        <p:nvCxnSpPr>
          <p:cNvPr id="33" name="Straight Arrow Connector 32"/>
          <p:cNvCxnSpPr>
            <a:stCxn id="32" idx="3"/>
            <a:endCxn id="17" idx="1"/>
          </p:cNvCxnSpPr>
          <p:nvPr/>
        </p:nvCxnSpPr>
        <p:spPr bwMode="auto">
          <a:xfrm>
            <a:off x="5983068" y="3923968"/>
            <a:ext cx="597273" cy="47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Straight Arrow Connector 33"/>
          <p:cNvCxnSpPr>
            <a:stCxn id="17" idx="2"/>
            <a:endCxn id="23" idx="0"/>
          </p:cNvCxnSpPr>
          <p:nvPr/>
        </p:nvCxnSpPr>
        <p:spPr bwMode="auto">
          <a:xfrm flipH="1">
            <a:off x="7222138" y="4195095"/>
            <a:ext cx="1" cy="434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8"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graphicFrame>
        <p:nvGraphicFramePr>
          <p:cNvPr id="2" name="Table 1"/>
          <p:cNvGraphicFramePr>
            <a:graphicFrameLocks noGrp="1"/>
          </p:cNvGraphicFramePr>
          <p:nvPr>
            <p:extLst>
              <p:ext uri="{D42A27DB-BD31-4B8C-83A1-F6EECF244321}">
                <p14:modId xmlns:p14="http://schemas.microsoft.com/office/powerpoint/2010/main" val="4065376126"/>
              </p:ext>
            </p:extLst>
          </p:nvPr>
        </p:nvGraphicFramePr>
        <p:xfrm>
          <a:off x="749070" y="4471926"/>
          <a:ext cx="5820696" cy="1762180"/>
        </p:xfrm>
        <a:graphic>
          <a:graphicData uri="http://schemas.openxmlformats.org/drawingml/2006/table">
            <a:tbl>
              <a:tblPr firstRow="1" bandRow="1">
                <a:tableStyleId>{5C22544A-7EE6-4342-B048-85BDC9FD1C3A}</a:tableStyleId>
              </a:tblPr>
              <a:tblGrid>
                <a:gridCol w="1940232">
                  <a:extLst>
                    <a:ext uri="{9D8B030D-6E8A-4147-A177-3AD203B41FA5}">
                      <a16:colId xmlns:a16="http://schemas.microsoft.com/office/drawing/2014/main" val="20000"/>
                    </a:ext>
                  </a:extLst>
                </a:gridCol>
                <a:gridCol w="1940232">
                  <a:extLst>
                    <a:ext uri="{9D8B030D-6E8A-4147-A177-3AD203B41FA5}">
                      <a16:colId xmlns:a16="http://schemas.microsoft.com/office/drawing/2014/main" val="20001"/>
                    </a:ext>
                  </a:extLst>
                </a:gridCol>
                <a:gridCol w="1940232">
                  <a:extLst>
                    <a:ext uri="{9D8B030D-6E8A-4147-A177-3AD203B41FA5}">
                      <a16:colId xmlns:a16="http://schemas.microsoft.com/office/drawing/2014/main" val="20002"/>
                    </a:ext>
                  </a:extLst>
                </a:gridCol>
              </a:tblGrid>
              <a:tr h="315099">
                <a:tc gridSpan="3">
                  <a:txBody>
                    <a:bodyPr/>
                    <a:lstStyle/>
                    <a:p>
                      <a:r>
                        <a:rPr lang="en-US" dirty="0"/>
                        <a:t>Example Mapping</a:t>
                      </a:r>
                      <a:r>
                        <a:rPr lang="en-US" baseline="0" dirty="0"/>
                        <a:t> File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62583">
                <a:tc>
                  <a:txBody>
                    <a:bodyPr/>
                    <a:lstStyle/>
                    <a:p>
                      <a:r>
                        <a:rPr lang="en-US" sz="1400" dirty="0"/>
                        <a:t>PIMS</a:t>
                      </a:r>
                    </a:p>
                  </a:txBody>
                  <a:tcPr/>
                </a:tc>
                <a:tc>
                  <a:txBody>
                    <a:bodyPr/>
                    <a:lstStyle/>
                    <a:p>
                      <a:r>
                        <a:rPr lang="en-US" sz="1400" dirty="0"/>
                        <a:t>PDT</a:t>
                      </a:r>
                    </a:p>
                  </a:txBody>
                  <a:tcPr/>
                </a:tc>
                <a:tc>
                  <a:txBody>
                    <a:bodyPr/>
                    <a:lstStyle/>
                    <a:p>
                      <a:r>
                        <a:rPr lang="en-US" sz="1400" dirty="0"/>
                        <a:t>Exact?</a:t>
                      </a:r>
                    </a:p>
                  </a:txBody>
                  <a:tcPr/>
                </a:tc>
                <a:extLst>
                  <a:ext uri="{0D108BD9-81ED-4DB2-BD59-A6C34878D82A}">
                    <a16:rowId xmlns:a16="http://schemas.microsoft.com/office/drawing/2014/main" val="10001"/>
                  </a:ext>
                </a:extLst>
              </a:tr>
              <a:tr h="4815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18917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(Kidney Failure – Acute)</a:t>
                      </a:r>
                    </a:p>
                  </a:txBody>
                  <a:tcPr/>
                </a:tc>
                <a:tc>
                  <a:txBody>
                    <a:bodyPr/>
                    <a:lstStyle/>
                    <a:p>
                      <a:r>
                        <a:rPr lang="en-US" sz="1400" dirty="0"/>
                        <a:t>14669001</a:t>
                      </a:r>
                    </a:p>
                    <a:p>
                      <a:r>
                        <a:rPr lang="en-US" sz="1200" dirty="0"/>
                        <a:t>(Acute Renal Failure)</a:t>
                      </a:r>
                    </a:p>
                  </a:txBody>
                  <a:tcPr/>
                </a:tc>
                <a:tc>
                  <a:txBody>
                    <a:bodyPr/>
                    <a:lstStyle/>
                    <a:p>
                      <a:r>
                        <a:rPr lang="en-US" sz="1400" dirty="0"/>
                        <a:t>YES</a:t>
                      </a:r>
                    </a:p>
                  </a:txBody>
                  <a:tcPr/>
                </a:tc>
                <a:extLst>
                  <a:ext uri="{0D108BD9-81ED-4DB2-BD59-A6C34878D82A}">
                    <a16:rowId xmlns:a16="http://schemas.microsoft.com/office/drawing/2014/main" val="10002"/>
                  </a:ext>
                </a:extLst>
              </a:tr>
              <a:tr h="603940">
                <a:tc>
                  <a:txBody>
                    <a:bodyPr/>
                    <a:lstStyle/>
                    <a:p>
                      <a:r>
                        <a:rPr lang="en-US" sz="1400" dirty="0"/>
                        <a:t>1718</a:t>
                      </a:r>
                    </a:p>
                    <a:p>
                      <a:r>
                        <a:rPr lang="en-US" sz="1200" dirty="0"/>
                        <a:t>(Acute</a:t>
                      </a:r>
                      <a:r>
                        <a:rPr lang="en-US" sz="1200" baseline="0" dirty="0"/>
                        <a:t> Renal Failure)</a:t>
                      </a:r>
                      <a:endParaRPr lang="en-US" sz="1100" dirty="0"/>
                    </a:p>
                  </a:txBody>
                  <a:tcPr/>
                </a:tc>
                <a:tc>
                  <a:txBody>
                    <a:bodyPr/>
                    <a:lstStyle/>
                    <a:p>
                      <a:r>
                        <a:rPr lang="en-US" sz="1400" dirty="0"/>
                        <a:t>14669001</a:t>
                      </a:r>
                    </a:p>
                    <a:p>
                      <a:r>
                        <a:rPr lang="en-US" sz="1200" dirty="0"/>
                        <a:t>(Acute Renal Failure)</a:t>
                      </a:r>
                    </a:p>
                  </a:txBody>
                  <a:tcPr/>
                </a:tc>
                <a:tc>
                  <a:txBody>
                    <a:bodyPr/>
                    <a:lstStyle/>
                    <a:p>
                      <a:r>
                        <a:rPr lang="en-US" sz="1400" dirty="0"/>
                        <a:t>YES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9488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6027" y="1875773"/>
            <a:ext cx="2486417" cy="767219"/>
          </a:xfrm>
        </p:spPr>
        <p:txBody>
          <a:bodyPr/>
          <a:lstStyle/>
          <a:p>
            <a:pPr marL="0" indent="0">
              <a:buNone/>
            </a:pPr>
            <a:r>
              <a:rPr lang="en-US" dirty="0"/>
              <a:t>Capture Data</a:t>
            </a:r>
          </a:p>
        </p:txBody>
      </p:sp>
      <p:sp>
        <p:nvSpPr>
          <p:cNvPr id="4" name="Slide Number Placeholder 3"/>
          <p:cNvSpPr>
            <a:spLocks noGrp="1"/>
          </p:cNvSpPr>
          <p:nvPr>
            <p:ph type="sldNum" sz="quarter" idx="4"/>
          </p:nvPr>
        </p:nvSpPr>
        <p:spPr/>
        <p:txBody>
          <a:bodyPr/>
          <a:lstStyle/>
          <a:p>
            <a:fld id="{87F1E63E-D6F1-9D49-91F5-6BE7EFE87CBB}" type="slidenum">
              <a:rPr lang="en-US" smtClean="0"/>
              <a:pPr/>
              <a:t>3</a:t>
            </a:fld>
            <a:endParaRPr lang="en-US"/>
          </a:p>
        </p:txBody>
      </p:sp>
      <p:sp>
        <p:nvSpPr>
          <p:cNvPr id="7" name="Title 1"/>
          <p:cNvSpPr>
            <a:spLocks noGrp="1"/>
          </p:cNvSpPr>
          <p:nvPr>
            <p:ph type="title"/>
          </p:nvPr>
        </p:nvSpPr>
        <p:spPr>
          <a:xfrm>
            <a:off x="1243724" y="274638"/>
            <a:ext cx="7443076" cy="995362"/>
          </a:xfrm>
        </p:spPr>
        <p:txBody>
          <a:bodyPr>
            <a:normAutofit/>
          </a:bodyPr>
          <a:lstStyle/>
          <a:p>
            <a:pPr algn="l"/>
            <a:r>
              <a:rPr lang="en-US" dirty="0"/>
              <a:t>What are you goals? </a:t>
            </a:r>
          </a:p>
        </p:txBody>
      </p:sp>
      <p:sp>
        <p:nvSpPr>
          <p:cNvPr id="8" name="Content Placeholder 2"/>
          <p:cNvSpPr txBox="1">
            <a:spLocks/>
          </p:cNvSpPr>
          <p:nvPr/>
        </p:nvSpPr>
        <p:spPr>
          <a:xfrm>
            <a:off x="3039648" y="2642992"/>
            <a:ext cx="4125239" cy="7672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Retrieve My Own Cases</a:t>
            </a:r>
          </a:p>
        </p:txBody>
      </p:sp>
      <p:sp>
        <p:nvSpPr>
          <p:cNvPr id="10" name="Content Placeholder 2"/>
          <p:cNvSpPr txBox="1">
            <a:spLocks/>
          </p:cNvSpPr>
          <p:nvPr/>
        </p:nvSpPr>
        <p:spPr>
          <a:xfrm>
            <a:off x="795403" y="4180387"/>
            <a:ext cx="2888422" cy="7672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lumMod val="75000"/>
                  </a:schemeClr>
                </a:solidFill>
              </a:rPr>
              <a:t>Share Records</a:t>
            </a:r>
          </a:p>
        </p:txBody>
      </p:sp>
      <p:sp>
        <p:nvSpPr>
          <p:cNvPr id="11" name="Content Placeholder 2"/>
          <p:cNvSpPr txBox="1">
            <a:spLocks/>
          </p:cNvSpPr>
          <p:nvPr/>
        </p:nvSpPr>
        <p:spPr>
          <a:xfrm>
            <a:off x="2372632" y="5025055"/>
            <a:ext cx="2430373" cy="7672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lumMod val="75000"/>
                  </a:schemeClr>
                </a:solidFill>
              </a:rPr>
              <a:t>Pool Data</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005" y="1724439"/>
            <a:ext cx="2571750" cy="84772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677" y="3871270"/>
            <a:ext cx="2152671" cy="2152671"/>
          </a:xfrm>
          <a:prstGeom prst="rect">
            <a:avLst/>
          </a:prstGeom>
        </p:spPr>
      </p:pic>
    </p:spTree>
    <p:extLst>
      <p:ext uri="{BB962C8B-B14F-4D97-AF65-F5344CB8AC3E}">
        <p14:creationId xmlns:p14="http://schemas.microsoft.com/office/powerpoint/2010/main" val="8897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30</a:t>
            </a:fld>
            <a:endParaRPr lang="en-US"/>
          </a:p>
        </p:txBody>
      </p:sp>
      <p:sp>
        <p:nvSpPr>
          <p:cNvPr id="5" name="Content Placeholder 2"/>
          <p:cNvSpPr>
            <a:spLocks noGrp="1"/>
          </p:cNvSpPr>
          <p:nvPr>
            <p:ph idx="1"/>
          </p:nvPr>
        </p:nvSpPr>
        <p:spPr>
          <a:xfrm>
            <a:off x="838200" y="1676400"/>
            <a:ext cx="7772400" cy="4114800"/>
          </a:xfrm>
        </p:spPr>
        <p:txBody>
          <a:bodyPr/>
          <a:lstStyle/>
          <a:p>
            <a:pPr marL="0" indent="0">
              <a:buNone/>
            </a:pPr>
            <a:r>
              <a:rPr lang="en-US" b="1" dirty="0"/>
              <a:t>Legacy Data – the better way</a:t>
            </a:r>
          </a:p>
          <a:p>
            <a:pPr lvl="1"/>
            <a:r>
              <a:rPr lang="en-US" dirty="0">
                <a:solidFill>
                  <a:srgbClr val="C6A7A9"/>
                </a:solidFill>
              </a:rPr>
              <a:t>Create a “mapping”</a:t>
            </a:r>
          </a:p>
          <a:p>
            <a:pPr lvl="1"/>
            <a:r>
              <a:rPr lang="en-US" dirty="0"/>
              <a:t>Add AAHA (or AAEP) PDT concepts</a:t>
            </a:r>
          </a:p>
          <a:p>
            <a:pPr lvl="2"/>
            <a:r>
              <a:rPr lang="en-US" dirty="0"/>
              <a:t>Manual process</a:t>
            </a:r>
          </a:p>
          <a:p>
            <a:pPr lvl="2"/>
            <a:r>
              <a:rPr lang="en-US" dirty="0"/>
              <a:t>Results will be combination of AAHA PDT and a few remaining existing terms, but no duplication</a:t>
            </a:r>
          </a:p>
        </p:txBody>
      </p:sp>
      <p:sp>
        <p:nvSpPr>
          <p:cNvPr id="6"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Tree>
    <p:extLst>
      <p:ext uri="{BB962C8B-B14F-4D97-AF65-F5344CB8AC3E}">
        <p14:creationId xmlns:p14="http://schemas.microsoft.com/office/powerpoint/2010/main" val="712777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31</a:t>
            </a:fld>
            <a:endParaRPr lang="en-US"/>
          </a:p>
        </p:txBody>
      </p:sp>
      <p:sp>
        <p:nvSpPr>
          <p:cNvPr id="5" name="Content Placeholder 2"/>
          <p:cNvSpPr>
            <a:spLocks noGrp="1"/>
          </p:cNvSpPr>
          <p:nvPr>
            <p:ph idx="1"/>
          </p:nvPr>
        </p:nvSpPr>
        <p:spPr>
          <a:xfrm>
            <a:off x="838200" y="1676400"/>
            <a:ext cx="7772400" cy="4114800"/>
          </a:xfrm>
        </p:spPr>
        <p:txBody>
          <a:bodyPr>
            <a:normAutofit lnSpcReduction="10000"/>
          </a:bodyPr>
          <a:lstStyle/>
          <a:p>
            <a:pPr marL="0" indent="0">
              <a:buNone/>
            </a:pPr>
            <a:r>
              <a:rPr lang="en-US" b="1" dirty="0"/>
              <a:t>Legacy Data – the better way</a:t>
            </a:r>
          </a:p>
          <a:p>
            <a:pPr lvl="1"/>
            <a:r>
              <a:rPr lang="en-US" dirty="0">
                <a:solidFill>
                  <a:srgbClr val="C6A7A9"/>
                </a:solidFill>
              </a:rPr>
              <a:t>Create a “mapping”</a:t>
            </a:r>
          </a:p>
          <a:p>
            <a:pPr lvl="1"/>
            <a:r>
              <a:rPr lang="en-US" dirty="0">
                <a:solidFill>
                  <a:srgbClr val="C6A7A9"/>
                </a:solidFill>
              </a:rPr>
              <a:t>Add AAHA (or AAEP) DT concepts</a:t>
            </a:r>
          </a:p>
          <a:p>
            <a:pPr lvl="1"/>
            <a:r>
              <a:rPr lang="en-US" dirty="0"/>
              <a:t>Review old cases for updating</a:t>
            </a:r>
          </a:p>
          <a:p>
            <a:pPr lvl="2"/>
            <a:r>
              <a:rPr lang="en-US" dirty="0"/>
              <a:t>Labor intensive, but only way to ensure old cases are retrievable/encoded</a:t>
            </a:r>
          </a:p>
          <a:p>
            <a:pPr lvl="2"/>
            <a:r>
              <a:rPr lang="en-US" dirty="0"/>
              <a:t>Use the mapping file</a:t>
            </a:r>
          </a:p>
          <a:p>
            <a:pPr lvl="3"/>
            <a:r>
              <a:rPr lang="en-US" dirty="0"/>
              <a:t>If case is coded with a term that has a match, consider updating diagnosis/problem coding with new PDT concept</a:t>
            </a:r>
          </a:p>
        </p:txBody>
      </p:sp>
      <p:sp>
        <p:nvSpPr>
          <p:cNvPr id="6"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Tree>
    <p:extLst>
      <p:ext uri="{BB962C8B-B14F-4D97-AF65-F5344CB8AC3E}">
        <p14:creationId xmlns:p14="http://schemas.microsoft.com/office/powerpoint/2010/main" val="702266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AAHA </a:t>
            </a:r>
            <a:r>
              <a:rPr lang="en-US" dirty="0" err="1"/>
              <a:t>Prob</a:t>
            </a:r>
            <a:r>
              <a:rPr lang="en-US" dirty="0"/>
              <a:t> &amp; </a:t>
            </a:r>
            <a:r>
              <a:rPr lang="en-US" dirty="0" err="1"/>
              <a:t>Diag</a:t>
            </a:r>
            <a:r>
              <a:rPr lang="en-US" dirty="0"/>
              <a:t> Terms</a:t>
            </a:r>
          </a:p>
        </p:txBody>
      </p:sp>
      <p:sp>
        <p:nvSpPr>
          <p:cNvPr id="4" name="Slide Number Placeholder 3"/>
          <p:cNvSpPr>
            <a:spLocks noGrp="1"/>
          </p:cNvSpPr>
          <p:nvPr>
            <p:ph type="sldNum" sz="quarter" idx="4"/>
          </p:nvPr>
        </p:nvSpPr>
        <p:spPr/>
        <p:txBody>
          <a:bodyPr/>
          <a:lstStyle/>
          <a:p>
            <a:fld id="{87F1E63E-D6F1-9D49-91F5-6BE7EFE87CBB}" type="slidenum">
              <a:rPr lang="en-US" smtClean="0"/>
              <a:pPr/>
              <a:t>32</a:t>
            </a:fld>
            <a:endParaRPr lang="en-US"/>
          </a:p>
        </p:txBody>
      </p:sp>
      <p:sp>
        <p:nvSpPr>
          <p:cNvPr id="5" name="Content Placeholder 2"/>
          <p:cNvSpPr>
            <a:spLocks noGrp="1"/>
          </p:cNvSpPr>
          <p:nvPr>
            <p:ph idx="1"/>
          </p:nvPr>
        </p:nvSpPr>
        <p:spPr>
          <a:xfrm>
            <a:off x="838200" y="1676400"/>
            <a:ext cx="7772400" cy="4114800"/>
          </a:xfrm>
        </p:spPr>
        <p:txBody>
          <a:bodyPr>
            <a:normAutofit fontScale="92500" lnSpcReduction="20000"/>
          </a:bodyPr>
          <a:lstStyle/>
          <a:p>
            <a:pPr marL="0" indent="0">
              <a:buNone/>
            </a:pPr>
            <a:r>
              <a:rPr lang="en-US" b="1" dirty="0"/>
              <a:t>Biannual Updates</a:t>
            </a:r>
          </a:p>
          <a:p>
            <a:pPr lvl="1"/>
            <a:r>
              <a:rPr lang="en-US" dirty="0"/>
              <a:t>April and October of each year</a:t>
            </a:r>
          </a:p>
          <a:p>
            <a:pPr lvl="1"/>
            <a:r>
              <a:rPr lang="en-US" dirty="0"/>
              <a:t>Updates include </a:t>
            </a:r>
          </a:p>
          <a:p>
            <a:pPr lvl="2"/>
            <a:r>
              <a:rPr lang="en-US" dirty="0"/>
              <a:t>New concepts </a:t>
            </a:r>
          </a:p>
          <a:p>
            <a:pPr lvl="3"/>
            <a:r>
              <a:rPr lang="en-US" dirty="0"/>
              <a:t>to add to interface lists</a:t>
            </a:r>
          </a:p>
          <a:p>
            <a:pPr lvl="2"/>
            <a:r>
              <a:rPr lang="en-US" dirty="0"/>
              <a:t>New synonyms for existing concepts</a:t>
            </a:r>
          </a:p>
          <a:p>
            <a:pPr lvl="3"/>
            <a:r>
              <a:rPr lang="en-US" dirty="0"/>
              <a:t>Consider changing term in interface list if preferred</a:t>
            </a:r>
          </a:p>
          <a:p>
            <a:pPr lvl="2"/>
            <a:r>
              <a:rPr lang="en-US" dirty="0"/>
              <a:t>Some concepts will be retired (replaced by new concepts)</a:t>
            </a:r>
          </a:p>
          <a:p>
            <a:pPr lvl="3"/>
            <a:r>
              <a:rPr lang="en-US" dirty="0"/>
              <a:t>Inactivate in interface &amp; consider reviewing records for update</a:t>
            </a:r>
          </a:p>
          <a:p>
            <a:pPr lvl="1"/>
            <a:r>
              <a:rPr lang="en-US" dirty="0"/>
              <a:t>Vendor automated?  Maybe?  Hopefully????</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8949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2764" y="3673389"/>
            <a:ext cx="2514600" cy="25146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35" y="1201210"/>
            <a:ext cx="6007509" cy="3478946"/>
          </a:xfrm>
          <a:prstGeom prst="rect">
            <a:avLst/>
          </a:prstGeom>
        </p:spPr>
      </p:pic>
      <p:sp>
        <p:nvSpPr>
          <p:cNvPr id="4" name="Slide Number Placeholder 3"/>
          <p:cNvSpPr>
            <a:spLocks noGrp="1"/>
          </p:cNvSpPr>
          <p:nvPr>
            <p:ph type="sldNum" sz="quarter" idx="4"/>
          </p:nvPr>
        </p:nvSpPr>
        <p:spPr/>
        <p:txBody>
          <a:bodyPr/>
          <a:lstStyle/>
          <a:p>
            <a:fld id="{87F1E63E-D6F1-9D49-91F5-6BE7EFE87CBB}" type="slidenum">
              <a:rPr lang="en-US" smtClean="0"/>
              <a:pPr/>
              <a:t>33</a:t>
            </a:fld>
            <a:endParaRPr lang="en-US"/>
          </a:p>
        </p:txBody>
      </p:sp>
      <p:sp>
        <p:nvSpPr>
          <p:cNvPr id="7" name="Rectangle 6"/>
          <p:cNvSpPr/>
          <p:nvPr/>
        </p:nvSpPr>
        <p:spPr>
          <a:xfrm rot="20605621">
            <a:off x="2707719" y="2979297"/>
            <a:ext cx="2681247"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The perfect PIMS</a:t>
            </a:r>
          </a:p>
        </p:txBody>
      </p:sp>
      <p:sp>
        <p:nvSpPr>
          <p:cNvPr id="8" name="Rectangle 7"/>
          <p:cNvSpPr/>
          <p:nvPr/>
        </p:nvSpPr>
        <p:spPr>
          <a:xfrm rot="20605621">
            <a:off x="496140" y="2087350"/>
            <a:ext cx="280455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Standardized data</a:t>
            </a:r>
          </a:p>
        </p:txBody>
      </p:sp>
      <p:sp>
        <p:nvSpPr>
          <p:cNvPr id="9" name="Rectangle 8"/>
          <p:cNvSpPr/>
          <p:nvPr/>
        </p:nvSpPr>
        <p:spPr>
          <a:xfrm rot="20605621">
            <a:off x="2046018" y="2055840"/>
            <a:ext cx="3144772"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True data portability</a:t>
            </a:r>
          </a:p>
        </p:txBody>
      </p:sp>
      <p:sp>
        <p:nvSpPr>
          <p:cNvPr id="10" name="Rectangle 9"/>
          <p:cNvSpPr/>
          <p:nvPr/>
        </p:nvSpPr>
        <p:spPr>
          <a:xfrm rot="20605621">
            <a:off x="1049577" y="2663851"/>
            <a:ext cx="453496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Out-of-box…no work for me…</a:t>
            </a:r>
          </a:p>
        </p:txBody>
      </p:sp>
    </p:spTree>
    <p:extLst>
      <p:ext uri="{BB962C8B-B14F-4D97-AF65-F5344CB8AC3E}">
        <p14:creationId xmlns:p14="http://schemas.microsoft.com/office/powerpoint/2010/main" val="2481356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353" y="4569594"/>
            <a:ext cx="2939995" cy="792542"/>
          </a:xfrm>
        </p:spPr>
        <p:txBody>
          <a:bodyPr>
            <a:normAutofit/>
          </a:bodyPr>
          <a:lstStyle/>
          <a:p>
            <a:r>
              <a:rPr lang="en-US"/>
              <a:t>Thank you!</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892" y="6319284"/>
            <a:ext cx="3252216" cy="274320"/>
          </a:xfrm>
          <a:prstGeom prst="rect">
            <a:avLst/>
          </a:prstGeom>
        </p:spPr>
      </p:pic>
      <p:pic>
        <p:nvPicPr>
          <p:cNvPr id="9" name="Picture 8"/>
          <p:cNvPicPr>
            <a:picLocks noChangeAspect="1"/>
          </p:cNvPicPr>
          <p:nvPr/>
        </p:nvPicPr>
        <p:blipFill rotWithShape="1">
          <a:blip r:embed="rId3"/>
          <a:srcRect r="30870" b="46309"/>
          <a:stretch/>
        </p:blipFill>
        <p:spPr>
          <a:xfrm>
            <a:off x="3606245" y="4554105"/>
            <a:ext cx="1931510" cy="161606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30" y="1"/>
            <a:ext cx="1601940" cy="16019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348" y="1781971"/>
            <a:ext cx="2779149" cy="2623017"/>
          </a:xfrm>
          <a:prstGeom prst="rect">
            <a:avLst/>
          </a:prstGeom>
        </p:spPr>
      </p:pic>
      <p:sp>
        <p:nvSpPr>
          <p:cNvPr id="10" name="Title 1"/>
          <p:cNvSpPr txBox="1">
            <a:spLocks/>
          </p:cNvSpPr>
          <p:nvPr/>
        </p:nvSpPr>
        <p:spPr>
          <a:xfrm>
            <a:off x="239352" y="5203417"/>
            <a:ext cx="2939995" cy="7925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Questions?</a:t>
            </a:r>
          </a:p>
        </p:txBody>
      </p:sp>
      <p:sp>
        <p:nvSpPr>
          <p:cNvPr id="8" name="Title 1"/>
          <p:cNvSpPr txBox="1">
            <a:spLocks/>
          </p:cNvSpPr>
          <p:nvPr/>
        </p:nvSpPr>
        <p:spPr>
          <a:xfrm>
            <a:off x="5730669" y="4607193"/>
            <a:ext cx="2939995" cy="1562974"/>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Contact Info:</a:t>
            </a:r>
          </a:p>
          <a:p>
            <a:r>
              <a:rPr lang="en-US" dirty="0"/>
              <a:t>Julie M. Green, DVM, MS</a:t>
            </a:r>
          </a:p>
          <a:p>
            <a:r>
              <a:rPr lang="en-US" dirty="0">
                <a:hlinkClick r:id="rId6"/>
              </a:rPr>
              <a:t>jmgreen@vt.edu</a:t>
            </a:r>
            <a:endParaRPr lang="en-US" dirty="0"/>
          </a:p>
          <a:p>
            <a:r>
              <a:rPr lang="en-US" dirty="0"/>
              <a:t>http://vtsl.vetmed.vt.edu</a:t>
            </a:r>
          </a:p>
        </p:txBody>
      </p:sp>
    </p:spTree>
    <p:extLst>
      <p:ext uri="{BB962C8B-B14F-4D97-AF65-F5344CB8AC3E}">
        <p14:creationId xmlns:p14="http://schemas.microsoft.com/office/powerpoint/2010/main" val="150833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53337" y="6512454"/>
            <a:ext cx="184666" cy="369332"/>
          </a:xfrm>
          <a:prstGeom prst="rect">
            <a:avLst/>
          </a:prstGeom>
          <a:noFill/>
        </p:spPr>
        <p:txBody>
          <a:bodyPr wrap="none" rtlCol="0">
            <a:spAutoFit/>
          </a:bodyPr>
          <a:lstStyle/>
          <a:p>
            <a:endParaRPr lang="en-US" dirty="0"/>
          </a:p>
        </p:txBody>
      </p:sp>
      <p:sp>
        <p:nvSpPr>
          <p:cNvPr id="11" name="Slide Number Placeholder 10"/>
          <p:cNvSpPr>
            <a:spLocks noGrp="1"/>
          </p:cNvSpPr>
          <p:nvPr>
            <p:ph type="sldNum" sz="quarter" idx="4"/>
          </p:nvPr>
        </p:nvSpPr>
        <p:spPr>
          <a:xfrm>
            <a:off x="4175099" y="6329891"/>
            <a:ext cx="793803" cy="365125"/>
          </a:xfrm>
          <a:prstGeom prst="rect">
            <a:avLst/>
          </a:prstGeom>
        </p:spPr>
        <p:txBody>
          <a:bodyPr/>
          <a:lstStyle/>
          <a:p>
            <a:fld id="{C3761029-FCE4-4F48-95E2-BD896C3D59F6}" type="slidenum">
              <a:rPr lang="en-US" sz="1400" smtClean="0"/>
              <a:t>4</a:t>
            </a:fld>
            <a:endParaRPr lang="en-US" sz="1400" dirty="0"/>
          </a:p>
        </p:txBody>
      </p:sp>
      <p:pic>
        <p:nvPicPr>
          <p:cNvPr id="6"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970881"/>
            <a:ext cx="4226814" cy="2297182"/>
          </a:xfrm>
        </p:spPr>
      </p:pic>
      <p:sp>
        <p:nvSpPr>
          <p:cNvPr id="8" name="TextBox 7"/>
          <p:cNvSpPr txBox="1"/>
          <p:nvPr/>
        </p:nvSpPr>
        <p:spPr>
          <a:xfrm>
            <a:off x="3599307" y="685800"/>
            <a:ext cx="2362200" cy="461665"/>
          </a:xfrm>
          <a:prstGeom prst="rect">
            <a:avLst/>
          </a:prstGeom>
          <a:noFill/>
        </p:spPr>
        <p:txBody>
          <a:bodyPr wrap="square" rtlCol="0">
            <a:spAutoFit/>
          </a:bodyPr>
          <a:lstStyle/>
          <a:p>
            <a:r>
              <a:rPr lang="en-US" dirty="0"/>
              <a:t>Communication</a:t>
            </a:r>
          </a:p>
        </p:txBody>
      </p:sp>
      <p:sp>
        <p:nvSpPr>
          <p:cNvPr id="9" name="TextBox 8"/>
          <p:cNvSpPr txBox="1"/>
          <p:nvPr/>
        </p:nvSpPr>
        <p:spPr>
          <a:xfrm>
            <a:off x="840740" y="2959915"/>
            <a:ext cx="1371600" cy="461665"/>
          </a:xfrm>
          <a:prstGeom prst="rect">
            <a:avLst/>
          </a:prstGeom>
          <a:noFill/>
        </p:spPr>
        <p:txBody>
          <a:bodyPr wrap="square" rtlCol="0">
            <a:spAutoFit/>
          </a:bodyPr>
          <a:lstStyle/>
          <a:p>
            <a:r>
              <a:rPr lang="en-US" dirty="0"/>
              <a:t>Banking</a:t>
            </a:r>
          </a:p>
        </p:txBody>
      </p:sp>
      <p:sp>
        <p:nvSpPr>
          <p:cNvPr id="10" name="TextBox 9"/>
          <p:cNvSpPr txBox="1"/>
          <p:nvPr/>
        </p:nvSpPr>
        <p:spPr>
          <a:xfrm>
            <a:off x="6705600" y="1329728"/>
            <a:ext cx="2209800" cy="461665"/>
          </a:xfrm>
          <a:prstGeom prst="rect">
            <a:avLst/>
          </a:prstGeom>
          <a:noFill/>
        </p:spPr>
        <p:txBody>
          <a:bodyPr wrap="square" rtlCol="0">
            <a:spAutoFit/>
          </a:bodyPr>
          <a:lstStyle/>
          <a:p>
            <a:r>
              <a:rPr lang="en-US" dirty="0"/>
              <a:t>Entertainment</a:t>
            </a:r>
          </a:p>
        </p:txBody>
      </p:sp>
      <p:sp>
        <p:nvSpPr>
          <p:cNvPr id="12" name="TextBox 11"/>
          <p:cNvSpPr txBox="1"/>
          <p:nvPr/>
        </p:nvSpPr>
        <p:spPr>
          <a:xfrm>
            <a:off x="7843520" y="2959915"/>
            <a:ext cx="1066800" cy="461665"/>
          </a:xfrm>
          <a:prstGeom prst="rect">
            <a:avLst/>
          </a:prstGeom>
          <a:noFill/>
        </p:spPr>
        <p:txBody>
          <a:bodyPr wrap="square" rtlCol="0">
            <a:spAutoFit/>
          </a:bodyPr>
          <a:lstStyle/>
          <a:p>
            <a:r>
              <a:rPr lang="en-US" dirty="0"/>
              <a:t>Travel</a:t>
            </a:r>
          </a:p>
        </p:txBody>
      </p:sp>
      <p:sp>
        <p:nvSpPr>
          <p:cNvPr id="13" name="TextBox 12"/>
          <p:cNvSpPr txBox="1"/>
          <p:nvPr/>
        </p:nvSpPr>
        <p:spPr>
          <a:xfrm>
            <a:off x="7084346" y="4415134"/>
            <a:ext cx="1518348" cy="461665"/>
          </a:xfrm>
          <a:prstGeom prst="rect">
            <a:avLst/>
          </a:prstGeom>
          <a:noFill/>
        </p:spPr>
        <p:txBody>
          <a:bodyPr wrap="square" rtlCol="0">
            <a:spAutoFit/>
          </a:bodyPr>
          <a:lstStyle/>
          <a:p>
            <a:r>
              <a:rPr lang="en-US" dirty="0"/>
              <a:t>Shopping</a:t>
            </a:r>
          </a:p>
        </p:txBody>
      </p:sp>
      <p:sp>
        <p:nvSpPr>
          <p:cNvPr id="14" name="TextBox 13"/>
          <p:cNvSpPr txBox="1"/>
          <p:nvPr/>
        </p:nvSpPr>
        <p:spPr>
          <a:xfrm>
            <a:off x="1143000" y="4415135"/>
            <a:ext cx="1638300" cy="461665"/>
          </a:xfrm>
          <a:prstGeom prst="rect">
            <a:avLst/>
          </a:prstGeom>
          <a:noFill/>
        </p:spPr>
        <p:txBody>
          <a:bodyPr wrap="square" rtlCol="0">
            <a:spAutoFit/>
          </a:bodyPr>
          <a:lstStyle/>
          <a:p>
            <a:r>
              <a:rPr lang="en-US" dirty="0"/>
              <a:t>Education</a:t>
            </a:r>
          </a:p>
        </p:txBody>
      </p:sp>
      <p:sp>
        <p:nvSpPr>
          <p:cNvPr id="15" name="TextBox 14"/>
          <p:cNvSpPr txBox="1"/>
          <p:nvPr/>
        </p:nvSpPr>
        <p:spPr>
          <a:xfrm>
            <a:off x="840740" y="1329729"/>
            <a:ext cx="1790700" cy="461665"/>
          </a:xfrm>
          <a:prstGeom prst="rect">
            <a:avLst/>
          </a:prstGeom>
          <a:noFill/>
        </p:spPr>
        <p:txBody>
          <a:bodyPr wrap="square" rtlCol="0">
            <a:spAutoFit/>
          </a:bodyPr>
          <a:lstStyle/>
          <a:p>
            <a:r>
              <a:rPr lang="en-US" dirty="0"/>
              <a:t>Productivity</a:t>
            </a:r>
          </a:p>
        </p:txBody>
      </p:sp>
      <p:sp>
        <p:nvSpPr>
          <p:cNvPr id="16" name="TextBox 15"/>
          <p:cNvSpPr txBox="1"/>
          <p:nvPr/>
        </p:nvSpPr>
        <p:spPr>
          <a:xfrm>
            <a:off x="3903821" y="5029200"/>
            <a:ext cx="1753172" cy="461665"/>
          </a:xfrm>
          <a:prstGeom prst="rect">
            <a:avLst/>
          </a:prstGeom>
          <a:noFill/>
        </p:spPr>
        <p:txBody>
          <a:bodyPr wrap="square" rtlCol="0">
            <a:spAutoFit/>
          </a:bodyPr>
          <a:lstStyle/>
          <a:p>
            <a:r>
              <a:rPr lang="en-US" dirty="0"/>
              <a:t>Our Health</a:t>
            </a:r>
          </a:p>
        </p:txBody>
      </p:sp>
      <p:sp>
        <p:nvSpPr>
          <p:cNvPr id="17" name="TextBox 16"/>
          <p:cNvSpPr txBox="1"/>
          <p:nvPr/>
        </p:nvSpPr>
        <p:spPr>
          <a:xfrm>
            <a:off x="3522535" y="5585351"/>
            <a:ext cx="2515743" cy="646331"/>
          </a:xfrm>
          <a:prstGeom prst="rect">
            <a:avLst/>
          </a:prstGeom>
          <a:noFill/>
        </p:spPr>
        <p:txBody>
          <a:bodyPr wrap="square" rtlCol="0">
            <a:spAutoFit/>
          </a:bodyPr>
          <a:lstStyle/>
          <a:p>
            <a:r>
              <a:rPr lang="en-US" sz="3600" b="1" dirty="0"/>
              <a:t>Pet Health</a:t>
            </a:r>
          </a:p>
        </p:txBody>
      </p:sp>
    </p:spTree>
    <p:extLst>
      <p:ext uri="{BB962C8B-B14F-4D97-AF65-F5344CB8AC3E}">
        <p14:creationId xmlns:p14="http://schemas.microsoft.com/office/powerpoint/2010/main" val="18151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grpId="0" nodeType="afterEffect">
                                  <p:stCondLst>
                                    <p:cond delay="1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 calcmode="lin" valueType="num">
                                      <p:cBhvr>
                                        <p:cTn id="16" dur="500" fill="hold"/>
                                        <p:tgtEl>
                                          <p:spTgt spid="15"/>
                                        </p:tgtEl>
                                        <p:attrNameLst>
                                          <p:attrName>style.rotation</p:attrName>
                                        </p:attrNameLst>
                                      </p:cBhvr>
                                      <p:tavLst>
                                        <p:tav tm="0">
                                          <p:val>
                                            <p:fltVal val="90"/>
                                          </p:val>
                                        </p:tav>
                                        <p:tav tm="100000">
                                          <p:val>
                                            <p:fltVal val="0"/>
                                          </p:val>
                                        </p:tav>
                                      </p:tavLst>
                                    </p:anim>
                                    <p:animEffect transition="in" filter="fade">
                                      <p:cBhvr>
                                        <p:cTn id="17" dur="500"/>
                                        <p:tgtEl>
                                          <p:spTgt spid="15"/>
                                        </p:tgtEl>
                                      </p:cBhvr>
                                    </p:animEffect>
                                  </p:childTnLst>
                                </p:cTn>
                              </p:par>
                            </p:childTnLst>
                          </p:cTn>
                        </p:par>
                        <p:par>
                          <p:cTn id="18" fill="hold">
                            <p:stCondLst>
                              <p:cond delay="2500"/>
                            </p:stCondLst>
                            <p:childTnLst>
                              <p:par>
                                <p:cTn id="19" presetID="31" presetClass="entr" presetSubtype="0" fill="hold" grpId="0" nodeType="after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90"/>
                                          </p:val>
                                        </p:tav>
                                        <p:tav tm="100000">
                                          <p:val>
                                            <p:fltVal val="0"/>
                                          </p:val>
                                        </p:tav>
                                      </p:tavLst>
                                    </p:anim>
                                    <p:animEffect transition="in" filter="fade">
                                      <p:cBhvr>
                                        <p:cTn id="24" dur="500"/>
                                        <p:tgtEl>
                                          <p:spTgt spid="10"/>
                                        </p:tgtEl>
                                      </p:cBhvr>
                                    </p:animEffect>
                                  </p:childTnLst>
                                </p:cTn>
                              </p:par>
                            </p:childTnLst>
                          </p:cTn>
                        </p:par>
                        <p:par>
                          <p:cTn id="25" fill="hold">
                            <p:stCondLst>
                              <p:cond delay="4000"/>
                            </p:stCondLst>
                            <p:childTnLst>
                              <p:par>
                                <p:cTn id="26" presetID="31" presetClass="entr" presetSubtype="0"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90"/>
                                          </p:val>
                                        </p:tav>
                                        <p:tav tm="100000">
                                          <p:val>
                                            <p:fltVal val="0"/>
                                          </p:val>
                                        </p:tav>
                                      </p:tavLst>
                                    </p:anim>
                                    <p:animEffect transition="in" filter="fade">
                                      <p:cBhvr>
                                        <p:cTn id="31" dur="500"/>
                                        <p:tgtEl>
                                          <p:spTgt spid="9"/>
                                        </p:tgtEl>
                                      </p:cBhvr>
                                    </p:animEffect>
                                  </p:childTnLst>
                                </p:cTn>
                              </p:par>
                            </p:childTnLst>
                          </p:cTn>
                        </p:par>
                        <p:par>
                          <p:cTn id="32" fill="hold">
                            <p:stCondLst>
                              <p:cond delay="5500"/>
                            </p:stCondLst>
                            <p:childTnLst>
                              <p:par>
                                <p:cTn id="33" presetID="31" presetClass="entr" presetSubtype="0" fill="hold" grpId="0" nodeType="after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90"/>
                                          </p:val>
                                        </p:tav>
                                        <p:tav tm="100000">
                                          <p:val>
                                            <p:fltVal val="0"/>
                                          </p:val>
                                        </p:tav>
                                      </p:tavLst>
                                    </p:anim>
                                    <p:animEffect transition="in" filter="fade">
                                      <p:cBhvr>
                                        <p:cTn id="38" dur="500"/>
                                        <p:tgtEl>
                                          <p:spTgt spid="12"/>
                                        </p:tgtEl>
                                      </p:cBhvr>
                                    </p:animEffect>
                                  </p:childTnLst>
                                </p:cTn>
                              </p:par>
                            </p:childTnLst>
                          </p:cTn>
                        </p:par>
                        <p:par>
                          <p:cTn id="39" fill="hold">
                            <p:stCondLst>
                              <p:cond delay="7000"/>
                            </p:stCondLst>
                            <p:childTnLst>
                              <p:par>
                                <p:cTn id="40" presetID="31" presetClass="entr" presetSubtype="0" fill="hold" grpId="0" nodeType="afterEffect">
                                  <p:stCondLst>
                                    <p:cond delay="10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 calcmode="lin" valueType="num">
                                      <p:cBhvr>
                                        <p:cTn id="44" dur="500" fill="hold"/>
                                        <p:tgtEl>
                                          <p:spTgt spid="14"/>
                                        </p:tgtEl>
                                        <p:attrNameLst>
                                          <p:attrName>style.rotation</p:attrName>
                                        </p:attrNameLst>
                                      </p:cBhvr>
                                      <p:tavLst>
                                        <p:tav tm="0">
                                          <p:val>
                                            <p:fltVal val="90"/>
                                          </p:val>
                                        </p:tav>
                                        <p:tav tm="100000">
                                          <p:val>
                                            <p:fltVal val="0"/>
                                          </p:val>
                                        </p:tav>
                                      </p:tavLst>
                                    </p:anim>
                                    <p:animEffect transition="in" filter="fade">
                                      <p:cBhvr>
                                        <p:cTn id="45" dur="500"/>
                                        <p:tgtEl>
                                          <p:spTgt spid="14"/>
                                        </p:tgtEl>
                                      </p:cBhvr>
                                    </p:animEffect>
                                  </p:childTnLst>
                                </p:cTn>
                              </p:par>
                            </p:childTnLst>
                          </p:cTn>
                        </p:par>
                        <p:par>
                          <p:cTn id="46" fill="hold">
                            <p:stCondLst>
                              <p:cond delay="8500"/>
                            </p:stCondLst>
                            <p:childTnLst>
                              <p:par>
                                <p:cTn id="47" presetID="31" presetClass="entr" presetSubtype="0" fill="hold" grpId="0" nodeType="after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90"/>
                                          </p:val>
                                        </p:tav>
                                        <p:tav tm="100000">
                                          <p:val>
                                            <p:fltVal val="0"/>
                                          </p:val>
                                        </p:tav>
                                      </p:tavLst>
                                    </p:anim>
                                    <p:animEffect transition="in" filter="fade">
                                      <p:cBhvr>
                                        <p:cTn id="52" dur="500"/>
                                        <p:tgtEl>
                                          <p:spTgt spid="13"/>
                                        </p:tgtEl>
                                      </p:cBhvr>
                                    </p:animEffect>
                                  </p:childTnLst>
                                </p:cTn>
                              </p:par>
                            </p:childTnLst>
                          </p:cTn>
                        </p:par>
                        <p:par>
                          <p:cTn id="53" fill="hold">
                            <p:stCondLst>
                              <p:cond delay="10000"/>
                            </p:stCondLst>
                            <p:childTnLst>
                              <p:par>
                                <p:cTn id="54" presetID="31" presetClass="entr" presetSubtype="0" fill="hold" grpId="0" nodeType="afterEffect">
                                  <p:stCondLst>
                                    <p:cond delay="100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 calcmode="lin" valueType="num">
                                      <p:cBhvr>
                                        <p:cTn id="58" dur="500" fill="hold"/>
                                        <p:tgtEl>
                                          <p:spTgt spid="16"/>
                                        </p:tgtEl>
                                        <p:attrNameLst>
                                          <p:attrName>style.rotation</p:attrName>
                                        </p:attrNameLst>
                                      </p:cBhvr>
                                      <p:tavLst>
                                        <p:tav tm="0">
                                          <p:val>
                                            <p:fltVal val="90"/>
                                          </p:val>
                                        </p:tav>
                                        <p:tav tm="100000">
                                          <p:val>
                                            <p:fltVal val="0"/>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5</a:t>
            </a:fld>
            <a:endParaRPr lang="en-US"/>
          </a:p>
        </p:txBody>
      </p:sp>
      <p:sp>
        <p:nvSpPr>
          <p:cNvPr id="5" name="Title 1"/>
          <p:cNvSpPr>
            <a:spLocks noGrp="1"/>
          </p:cNvSpPr>
          <p:nvPr>
            <p:ph type="title"/>
          </p:nvPr>
        </p:nvSpPr>
        <p:spPr>
          <a:xfrm>
            <a:off x="4018939" y="609597"/>
            <a:ext cx="5029200" cy="1143000"/>
          </a:xfrm>
        </p:spPr>
        <p:txBody>
          <a:bodyPr/>
          <a:lstStyle/>
          <a:p>
            <a:r>
              <a:rPr lang="en-US" dirty="0"/>
              <a:t>Truly Portable Data</a:t>
            </a:r>
          </a:p>
        </p:txBody>
      </p:sp>
      <p:sp>
        <p:nvSpPr>
          <p:cNvPr id="6" name="TextBox 5"/>
          <p:cNvSpPr txBox="1"/>
          <p:nvPr/>
        </p:nvSpPr>
        <p:spPr>
          <a:xfrm>
            <a:off x="5029200" y="2207564"/>
            <a:ext cx="3200400" cy="461665"/>
          </a:xfrm>
          <a:prstGeom prst="rect">
            <a:avLst/>
          </a:prstGeom>
          <a:noFill/>
        </p:spPr>
        <p:txBody>
          <a:bodyPr wrap="square" rtlCol="0">
            <a:spAutoFit/>
          </a:bodyPr>
          <a:lstStyle/>
          <a:p>
            <a:r>
              <a:rPr lang="en-US" dirty="0"/>
              <a:t>Messaging Standards</a:t>
            </a:r>
          </a:p>
        </p:txBody>
      </p:sp>
      <p:sp>
        <p:nvSpPr>
          <p:cNvPr id="7" name="TextBox 6"/>
          <p:cNvSpPr txBox="1"/>
          <p:nvPr/>
        </p:nvSpPr>
        <p:spPr>
          <a:xfrm>
            <a:off x="3276600" y="3124196"/>
            <a:ext cx="3352800" cy="461665"/>
          </a:xfrm>
          <a:prstGeom prst="rect">
            <a:avLst/>
          </a:prstGeom>
          <a:noFill/>
        </p:spPr>
        <p:txBody>
          <a:bodyPr wrap="square" rtlCol="0">
            <a:spAutoFit/>
          </a:bodyPr>
          <a:lstStyle/>
          <a:p>
            <a:r>
              <a:rPr lang="en-US" dirty="0"/>
              <a:t>Terminology Standards</a:t>
            </a:r>
          </a:p>
        </p:txBody>
      </p:sp>
      <p:sp>
        <p:nvSpPr>
          <p:cNvPr id="8" name="TextBox 7"/>
          <p:cNvSpPr txBox="1"/>
          <p:nvPr/>
        </p:nvSpPr>
        <p:spPr>
          <a:xfrm>
            <a:off x="1787017" y="4040828"/>
            <a:ext cx="2979166" cy="461665"/>
          </a:xfrm>
          <a:prstGeom prst="rect">
            <a:avLst/>
          </a:prstGeom>
          <a:noFill/>
        </p:spPr>
        <p:txBody>
          <a:bodyPr wrap="square" rtlCol="0">
            <a:spAutoFit/>
          </a:bodyPr>
          <a:lstStyle/>
          <a:p>
            <a:r>
              <a:rPr lang="en-US" dirty="0"/>
              <a:t>Shared Data Model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779" y="171595"/>
            <a:ext cx="2570143" cy="22431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020" y="3679723"/>
            <a:ext cx="2014837" cy="2014837"/>
          </a:xfrm>
          <a:prstGeom prst="rect">
            <a:avLst/>
          </a:prstGeom>
        </p:spPr>
      </p:pic>
    </p:spTree>
    <p:extLst>
      <p:ext uri="{BB962C8B-B14F-4D97-AF65-F5344CB8AC3E}">
        <p14:creationId xmlns:p14="http://schemas.microsoft.com/office/powerpoint/2010/main" val="283955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7F1E63E-D6F1-9D49-91F5-6BE7EFE87CBB}" type="slidenum">
              <a:rPr lang="en-US" smtClean="0"/>
              <a:pPr/>
              <a:t>6</a:t>
            </a:fld>
            <a:endParaRPr lang="en-US"/>
          </a:p>
        </p:txBody>
      </p:sp>
      <p:sp>
        <p:nvSpPr>
          <p:cNvPr id="5" name="Title 1"/>
          <p:cNvSpPr>
            <a:spLocks noGrp="1"/>
          </p:cNvSpPr>
          <p:nvPr>
            <p:ph type="title"/>
          </p:nvPr>
        </p:nvSpPr>
        <p:spPr>
          <a:xfrm>
            <a:off x="4018939" y="609597"/>
            <a:ext cx="5029200" cy="1143000"/>
          </a:xfrm>
        </p:spPr>
        <p:txBody>
          <a:bodyPr/>
          <a:lstStyle/>
          <a:p>
            <a:r>
              <a:rPr lang="en-US" dirty="0"/>
              <a:t>Truly Portable Data</a:t>
            </a:r>
          </a:p>
        </p:txBody>
      </p:sp>
      <p:sp>
        <p:nvSpPr>
          <p:cNvPr id="6" name="TextBox 5"/>
          <p:cNvSpPr txBox="1"/>
          <p:nvPr/>
        </p:nvSpPr>
        <p:spPr>
          <a:xfrm>
            <a:off x="5029200" y="2207564"/>
            <a:ext cx="3200400" cy="369332"/>
          </a:xfrm>
          <a:prstGeom prst="rect">
            <a:avLst/>
          </a:prstGeom>
          <a:noFill/>
        </p:spPr>
        <p:txBody>
          <a:bodyPr wrap="square" rtlCol="0">
            <a:spAutoFit/>
          </a:bodyPr>
          <a:lstStyle/>
          <a:p>
            <a:r>
              <a:rPr lang="en-US" dirty="0">
                <a:solidFill>
                  <a:schemeClr val="bg1">
                    <a:lumMod val="75000"/>
                  </a:schemeClr>
                </a:solidFill>
              </a:rPr>
              <a:t>Messaging Standards</a:t>
            </a:r>
          </a:p>
        </p:txBody>
      </p:sp>
      <p:sp>
        <p:nvSpPr>
          <p:cNvPr id="7" name="TextBox 6"/>
          <p:cNvSpPr txBox="1"/>
          <p:nvPr/>
        </p:nvSpPr>
        <p:spPr>
          <a:xfrm>
            <a:off x="3276600" y="3124196"/>
            <a:ext cx="3352800" cy="461665"/>
          </a:xfrm>
          <a:prstGeom prst="rect">
            <a:avLst/>
          </a:prstGeom>
          <a:noFill/>
        </p:spPr>
        <p:txBody>
          <a:bodyPr wrap="square" rtlCol="0">
            <a:spAutoFit/>
          </a:bodyPr>
          <a:lstStyle/>
          <a:p>
            <a:r>
              <a:rPr lang="en-US" dirty="0"/>
              <a:t>Terminology Standards</a:t>
            </a:r>
          </a:p>
        </p:txBody>
      </p:sp>
      <p:sp>
        <p:nvSpPr>
          <p:cNvPr id="8" name="TextBox 7"/>
          <p:cNvSpPr txBox="1"/>
          <p:nvPr/>
        </p:nvSpPr>
        <p:spPr>
          <a:xfrm>
            <a:off x="1787017" y="4040828"/>
            <a:ext cx="2979166" cy="369332"/>
          </a:xfrm>
          <a:prstGeom prst="rect">
            <a:avLst/>
          </a:prstGeom>
          <a:noFill/>
        </p:spPr>
        <p:txBody>
          <a:bodyPr wrap="square" rtlCol="0">
            <a:spAutoFit/>
          </a:bodyPr>
          <a:lstStyle/>
          <a:p>
            <a:r>
              <a:rPr lang="en-US" dirty="0">
                <a:solidFill>
                  <a:schemeClr val="bg1">
                    <a:lumMod val="75000"/>
                  </a:schemeClr>
                </a:solidFill>
              </a:rPr>
              <a:t>Shared Data Model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779" y="171595"/>
            <a:ext cx="2570143" cy="2243138"/>
          </a:xfrm>
          <a:prstGeom prst="rect">
            <a:avLst/>
          </a:prstGeom>
        </p:spPr>
      </p:pic>
      <p:sp>
        <p:nvSpPr>
          <p:cNvPr id="2" name="Oval 1"/>
          <p:cNvSpPr/>
          <p:nvPr/>
        </p:nvSpPr>
        <p:spPr>
          <a:xfrm>
            <a:off x="2993721" y="2931090"/>
            <a:ext cx="2918564" cy="85177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4136922" y="3918551"/>
            <a:ext cx="5029200" cy="1673239"/>
          </a:xfrm>
        </p:spPr>
        <p:txBody>
          <a:bodyPr>
            <a:noAutofit/>
          </a:bodyPr>
          <a:lstStyle/>
          <a:p>
            <a:r>
              <a:rPr lang="en-US" sz="2400" dirty="0"/>
              <a:t>Slightly less complex than data modeling</a:t>
            </a:r>
          </a:p>
          <a:p>
            <a:r>
              <a:rPr lang="en-US" sz="2400" dirty="0"/>
              <a:t>Nice, logical first step</a:t>
            </a:r>
          </a:p>
        </p:txBody>
      </p:sp>
    </p:spTree>
    <p:extLst>
      <p:ext uri="{BB962C8B-B14F-4D97-AF65-F5344CB8AC3E}">
        <p14:creationId xmlns:p14="http://schemas.microsoft.com/office/powerpoint/2010/main" val="3233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Place to Start….</a:t>
            </a:r>
          </a:p>
        </p:txBody>
      </p:sp>
      <p:sp>
        <p:nvSpPr>
          <p:cNvPr id="3" name="Content Placeholder 2"/>
          <p:cNvSpPr>
            <a:spLocks noGrp="1"/>
          </p:cNvSpPr>
          <p:nvPr>
            <p:ph idx="1"/>
          </p:nvPr>
        </p:nvSpPr>
        <p:spPr>
          <a:xfrm>
            <a:off x="1932039" y="2802193"/>
            <a:ext cx="5402826" cy="934065"/>
          </a:xfrm>
        </p:spPr>
        <p:txBody>
          <a:bodyPr>
            <a:normAutofit/>
          </a:bodyPr>
          <a:lstStyle/>
          <a:p>
            <a:pPr marL="0" indent="0">
              <a:buNone/>
            </a:pPr>
            <a:r>
              <a:rPr lang="en-US" sz="4000" dirty="0"/>
              <a:t>The Master Problem List</a:t>
            </a:r>
          </a:p>
        </p:txBody>
      </p:sp>
      <p:sp>
        <p:nvSpPr>
          <p:cNvPr id="4" name="Slide Number Placeholder 3"/>
          <p:cNvSpPr>
            <a:spLocks noGrp="1"/>
          </p:cNvSpPr>
          <p:nvPr>
            <p:ph type="sldNum" sz="quarter" idx="4"/>
          </p:nvPr>
        </p:nvSpPr>
        <p:spPr/>
        <p:txBody>
          <a:bodyPr/>
          <a:lstStyle/>
          <a:p>
            <a:fld id="{87F1E63E-D6F1-9D49-91F5-6BE7EFE87CBB}" type="slidenum">
              <a:rPr lang="en-US" smtClean="0"/>
              <a:pPr/>
              <a:t>7</a:t>
            </a:fld>
            <a:endParaRPr lang="en-US"/>
          </a:p>
        </p:txBody>
      </p:sp>
    </p:spTree>
    <p:extLst>
      <p:ext uri="{BB962C8B-B14F-4D97-AF65-F5344CB8AC3E}">
        <p14:creationId xmlns:p14="http://schemas.microsoft.com/office/powerpoint/2010/main" val="224285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Standardization – The Local List</a:t>
            </a:r>
          </a:p>
        </p:txBody>
      </p:sp>
      <p:sp>
        <p:nvSpPr>
          <p:cNvPr id="3" name="Content Placeholder 2"/>
          <p:cNvSpPr>
            <a:spLocks noGrp="1"/>
          </p:cNvSpPr>
          <p:nvPr>
            <p:ph idx="1"/>
          </p:nvPr>
        </p:nvSpPr>
        <p:spPr/>
        <p:txBody>
          <a:bodyPr>
            <a:normAutofit fontScale="92500" lnSpcReduction="20000"/>
          </a:bodyPr>
          <a:lstStyle/>
          <a:p>
            <a:r>
              <a:rPr lang="en-US" dirty="0"/>
              <a:t>Everyone uses the same list</a:t>
            </a:r>
          </a:p>
          <a:p>
            <a:r>
              <a:rPr lang="en-US" dirty="0"/>
              <a:t>Any EMR will have this level of standardization</a:t>
            </a:r>
          </a:p>
          <a:p>
            <a:r>
              <a:rPr lang="en-US" dirty="0"/>
              <a:t>Benefits (vs free text recording):</a:t>
            </a:r>
          </a:p>
          <a:p>
            <a:pPr lvl="1"/>
            <a:r>
              <a:rPr lang="en-US" dirty="0"/>
              <a:t>Internal consistency </a:t>
            </a:r>
          </a:p>
          <a:p>
            <a:pPr lvl="1"/>
            <a:r>
              <a:rPr lang="en-US" dirty="0"/>
              <a:t>Prevent common spelling errors</a:t>
            </a:r>
          </a:p>
          <a:p>
            <a:pPr lvl="1"/>
            <a:r>
              <a:rPr lang="en-US" dirty="0"/>
              <a:t>Promotes consistent &amp; reliable retrieval</a:t>
            </a:r>
          </a:p>
          <a:p>
            <a:r>
              <a:rPr lang="en-US" dirty="0"/>
              <a:t>Problems:</a:t>
            </a:r>
          </a:p>
          <a:p>
            <a:pPr lvl="1"/>
            <a:r>
              <a:rPr lang="en-US" dirty="0"/>
              <a:t>Incomplete</a:t>
            </a:r>
          </a:p>
          <a:p>
            <a:pPr lvl="1"/>
            <a:r>
              <a:rPr lang="en-US" dirty="0"/>
              <a:t>Users will “change” the list, introducing inconsistency, misspellings, duplication</a:t>
            </a:r>
          </a:p>
          <a:p>
            <a:pPr lvl="1"/>
            <a:endParaRPr lang="en-US" dirty="0"/>
          </a:p>
          <a:p>
            <a:endParaRPr lang="en-US" dirty="0"/>
          </a:p>
        </p:txBody>
      </p:sp>
      <p:sp>
        <p:nvSpPr>
          <p:cNvPr id="4" name="Slide Number Placeholder 3"/>
          <p:cNvSpPr>
            <a:spLocks noGrp="1"/>
          </p:cNvSpPr>
          <p:nvPr>
            <p:ph type="sldNum" sz="quarter" idx="4"/>
          </p:nvPr>
        </p:nvSpPr>
        <p:spPr/>
        <p:txBody>
          <a:bodyPr/>
          <a:lstStyle/>
          <a:p>
            <a:fld id="{87F1E63E-D6F1-9D49-91F5-6BE7EFE87CBB}" type="slidenum">
              <a:rPr lang="en-US" smtClean="0"/>
              <a:pPr/>
              <a:t>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049" y="1349043"/>
            <a:ext cx="1523870" cy="502313"/>
          </a:xfrm>
          <a:prstGeom prst="rect">
            <a:avLst/>
          </a:prstGeom>
        </p:spPr>
      </p:pic>
    </p:spTree>
    <p:extLst>
      <p:ext uri="{BB962C8B-B14F-4D97-AF65-F5344CB8AC3E}">
        <p14:creationId xmlns:p14="http://schemas.microsoft.com/office/powerpoint/2010/main" val="364432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724" y="274637"/>
            <a:ext cx="7443076" cy="1524665"/>
          </a:xfrm>
        </p:spPr>
        <p:txBody>
          <a:bodyPr/>
          <a:lstStyle/>
          <a:p>
            <a:r>
              <a:rPr lang="en-US" dirty="0"/>
              <a:t>Standardization - The Local List</a:t>
            </a:r>
            <a:br>
              <a:rPr lang="en-US" dirty="0"/>
            </a:br>
            <a:r>
              <a:rPr lang="en-US" sz="2800" dirty="0"/>
              <a:t>User – introduced problem #1: Duplication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Veterinarian with cardiologist interest diagnoses: </a:t>
            </a:r>
            <a:r>
              <a:rPr lang="en-US" i="1" dirty="0"/>
              <a:t>Arrhythmogenic right ventricular cardiomyopathy</a:t>
            </a:r>
          </a:p>
          <a:p>
            <a:pPr lvl="1"/>
            <a:r>
              <a:rPr lang="en-US" dirty="0"/>
              <a:t>Doesn’t find it in local list:  Adds it manually</a:t>
            </a:r>
          </a:p>
          <a:p>
            <a:r>
              <a:rPr lang="en-US" dirty="0"/>
              <a:t>Another veterinarian diagnoses: </a:t>
            </a:r>
            <a:r>
              <a:rPr lang="en-US" i="1" dirty="0"/>
              <a:t>Boxer cardiomyopathy</a:t>
            </a:r>
            <a:endParaRPr lang="en-US" dirty="0"/>
          </a:p>
          <a:p>
            <a:pPr lvl="1"/>
            <a:r>
              <a:rPr lang="en-US" dirty="0"/>
              <a:t>Doesn’t find it in the local list….(forgets the more technically correct term): Adds it manually</a:t>
            </a:r>
          </a:p>
          <a:p>
            <a:r>
              <a:rPr lang="en-US" dirty="0"/>
              <a:t>Now we have 2 codes for the same disorder</a:t>
            </a:r>
          </a:p>
          <a:p>
            <a:r>
              <a:rPr lang="en-US" dirty="0"/>
              <a:t>Search for 1 misses the cases recorded with the other – INCOMPLETE RETRIEVAL</a:t>
            </a:r>
          </a:p>
        </p:txBody>
      </p:sp>
      <p:sp>
        <p:nvSpPr>
          <p:cNvPr id="4" name="Slide Number Placeholder 3"/>
          <p:cNvSpPr>
            <a:spLocks noGrp="1"/>
          </p:cNvSpPr>
          <p:nvPr>
            <p:ph type="sldNum" sz="quarter" idx="4"/>
          </p:nvPr>
        </p:nvSpPr>
        <p:spPr/>
        <p:txBody>
          <a:bodyPr/>
          <a:lstStyle/>
          <a:p>
            <a:fld id="{87F1E63E-D6F1-9D49-91F5-6BE7EFE87CBB}" type="slidenum">
              <a:rPr lang="en-US" smtClean="0"/>
              <a:pPr/>
              <a:t>9</a:t>
            </a:fld>
            <a:endParaRPr lang="en-US"/>
          </a:p>
        </p:txBody>
      </p:sp>
    </p:spTree>
    <p:extLst>
      <p:ext uri="{BB962C8B-B14F-4D97-AF65-F5344CB8AC3E}">
        <p14:creationId xmlns:p14="http://schemas.microsoft.com/office/powerpoint/2010/main" val="30904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VC-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96EFF61-3632-0A4C-9B5B-5B4D189E4DC8}" vid="{ADE5E07A-9D51-6C4F-98CB-A7D27DE4D06B}"/>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CVCKC AVI Speaker</Template>
  <TotalTime>1030</TotalTime>
  <Words>1968</Words>
  <Application>Microsoft Office PowerPoint</Application>
  <PresentationFormat>On-screen Show (4:3)</PresentationFormat>
  <Paragraphs>397</Paragraphs>
  <Slides>34</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ＭＳ Ｐゴシック</vt:lpstr>
      <vt:lpstr>Arial</vt:lpstr>
      <vt:lpstr>Calibri</vt:lpstr>
      <vt:lpstr>CVC-Master</vt:lpstr>
      <vt:lpstr>1_Custom Design</vt:lpstr>
      <vt:lpstr>Custom Design</vt:lpstr>
      <vt:lpstr>PowerPoint Presentation</vt:lpstr>
      <vt:lpstr>“The Master Problem List”</vt:lpstr>
      <vt:lpstr>What are you goals? </vt:lpstr>
      <vt:lpstr>PowerPoint Presentation</vt:lpstr>
      <vt:lpstr>Truly Portable Data</vt:lpstr>
      <vt:lpstr>Truly Portable Data</vt:lpstr>
      <vt:lpstr>A Place to Start….</vt:lpstr>
      <vt:lpstr>Standardization – The Local List</vt:lpstr>
      <vt:lpstr>Standardization - The Local List User – introduced problem #1: Duplication</vt:lpstr>
      <vt:lpstr>Standardization - The Local List User – introduced problem #2: Ambiguity</vt:lpstr>
      <vt:lpstr>Standardization - The Local List User – introduced problem #3: Inconsistency</vt:lpstr>
      <vt:lpstr>Standardization – The Controlled List</vt:lpstr>
      <vt:lpstr>Standardization – The Controlled List</vt:lpstr>
      <vt:lpstr>PowerPoint Presentation</vt:lpstr>
      <vt:lpstr>PowerPoint Presentation</vt:lpstr>
      <vt:lpstr>PowerPoint Presentation</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AAHA Prob &amp; Diag Terms</vt:lpstr>
      <vt:lpstr>PowerPoint Presentation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Green</dc:creator>
  <cp:lastModifiedBy>Green, Julie</cp:lastModifiedBy>
  <cp:revision>62</cp:revision>
  <dcterms:created xsi:type="dcterms:W3CDTF">2016-08-10T13:41:52Z</dcterms:created>
  <dcterms:modified xsi:type="dcterms:W3CDTF">2017-07-21T22:00:58Z</dcterms:modified>
</cp:coreProperties>
</file>